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3">
  <p:sldMasterIdLst>
    <p:sldMasterId id="2147483749" r:id="rId1"/>
  </p:sldMasterIdLst>
  <p:notesMasterIdLst>
    <p:notesMasterId r:id="rId14"/>
  </p:notesMasterIdLst>
  <p:handoutMasterIdLst>
    <p:handoutMasterId r:id="rId15"/>
  </p:handoutMasterIdLst>
  <p:sldIdLst>
    <p:sldId id="281" r:id="rId2"/>
    <p:sldId id="440" r:id="rId3"/>
    <p:sldId id="441" r:id="rId4"/>
    <p:sldId id="403" r:id="rId5"/>
    <p:sldId id="452" r:id="rId6"/>
    <p:sldId id="454" r:id="rId7"/>
    <p:sldId id="453" r:id="rId8"/>
    <p:sldId id="460" r:id="rId9"/>
    <p:sldId id="465" r:id="rId10"/>
    <p:sldId id="462" r:id="rId11"/>
    <p:sldId id="459" r:id="rId12"/>
    <p:sldId id="466" r:id="rId13"/>
  </p:sldIdLst>
  <p:sldSz cx="9144000" cy="6858000" type="screen4x3"/>
  <p:notesSz cx="6735763" cy="9866313"/>
  <p:defaultTextStyle>
    <a:defPPr>
      <a:defRPr lang="ru-RU"/>
    </a:defPPr>
    <a:lvl1pPr marL="0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6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0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3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6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0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72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6" algn="l" defTabSz="4571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919CC62-4F10-4297-ABFF-A7122F835794}">
          <p14:sldIdLst>
            <p14:sldId id="281"/>
            <p14:sldId id="444"/>
            <p14:sldId id="445"/>
            <p14:sldId id="408"/>
            <p14:sldId id="337"/>
            <p14:sldId id="303"/>
            <p14:sldId id="302"/>
            <p14:sldId id="342"/>
            <p14:sldId id="300"/>
            <p14:sldId id="393"/>
            <p14:sldId id="395"/>
            <p14:sldId id="394"/>
            <p14:sldId id="396"/>
            <p14:sldId id="424"/>
            <p14:sldId id="426"/>
            <p14:sldId id="427"/>
            <p14:sldId id="428"/>
            <p14:sldId id="429"/>
            <p14:sldId id="443"/>
            <p14:sldId id="431"/>
            <p14:sldId id="432"/>
            <p14:sldId id="433"/>
            <p14:sldId id="434"/>
            <p14:sldId id="436"/>
            <p14:sldId id="437"/>
            <p14:sldId id="438"/>
            <p14:sldId id="407"/>
            <p14:sldId id="398"/>
            <p14:sldId id="399"/>
            <p14:sldId id="440"/>
            <p14:sldId id="401"/>
            <p14:sldId id="441"/>
            <p14:sldId id="402"/>
            <p14:sldId id="403"/>
            <p14:sldId id="404"/>
            <p14:sldId id="405"/>
            <p14:sldId id="422"/>
            <p14:sldId id="423"/>
            <p14:sldId id="43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CC"/>
    <a:srgbClr val="0000FF"/>
    <a:srgbClr val="6699FF"/>
    <a:srgbClr val="2A65AC"/>
    <a:srgbClr val="23538D"/>
    <a:srgbClr val="1C4372"/>
    <a:srgbClr val="122DB2"/>
    <a:srgbClr val="2A2F9A"/>
    <a:srgbClr val="262169"/>
    <a:srgbClr val="00804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83" autoAdjust="0"/>
    <p:restoredTop sz="99885" autoAdjust="0"/>
  </p:normalViewPr>
  <p:slideViewPr>
    <p:cSldViewPr snapToGrid="0" snapToObjects="1">
      <p:cViewPr>
        <p:scale>
          <a:sx n="90" d="100"/>
          <a:sy n="90" d="100"/>
        </p:scale>
        <p:origin x="-588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-2316" y="-72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612280022374308"/>
          <c:y val="2.7396272435642528E-2"/>
          <c:w val="0.86889671577938066"/>
          <c:h val="0.83769170267858228"/>
        </c:manualLayout>
      </c:layout>
      <c:barChart>
        <c:barDir val="col"/>
        <c:grouping val="stacked"/>
        <c:ser>
          <c:idx val="0"/>
          <c:order val="0"/>
          <c:tx>
            <c:strRef>
              <c:f>Лист1!$D$5</c:f>
              <c:strCache>
                <c:ptCount val="1"/>
                <c:pt idx="0">
                  <c:v>Полезный отпуск, тыс. Гкал</c:v>
                </c:pt>
              </c:strCache>
            </c:strRef>
          </c:tx>
          <c:dPt>
            <c:idx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cat>
            <c:numRef>
              <c:f>Лист1!$E$4:$J$4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Лист1!$E$5:$J$5</c:f>
              <c:numCache>
                <c:formatCode>General</c:formatCode>
                <c:ptCount val="6"/>
                <c:pt idx="0">
                  <c:v>300</c:v>
                </c:pt>
                <c:pt idx="1">
                  <c:v>300</c:v>
                </c:pt>
                <c:pt idx="2">
                  <c:v>300</c:v>
                </c:pt>
                <c:pt idx="3">
                  <c:v>300</c:v>
                </c:pt>
                <c:pt idx="4">
                  <c:v>300</c:v>
                </c:pt>
                <c:pt idx="5">
                  <c:v>300</c:v>
                </c:pt>
              </c:numCache>
            </c:numRef>
          </c:val>
        </c:ser>
        <c:ser>
          <c:idx val="1"/>
          <c:order val="1"/>
          <c:tx>
            <c:strRef>
              <c:f>Лист1!$D$6</c:f>
              <c:strCache>
                <c:ptCount val="1"/>
                <c:pt idx="0">
                  <c:v>Потери, тыс. Гкал</c:v>
                </c:pt>
              </c:strCache>
            </c:strRef>
          </c:tx>
          <c:dPt>
            <c:idx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</c:dPt>
          <c:cat>
            <c:numRef>
              <c:f>Лист1!$E$4:$J$4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Лист1!$E$6:$J$6</c:f>
              <c:numCache>
                <c:formatCode>0</c:formatCode>
                <c:ptCount val="6"/>
                <c:pt idx="0">
                  <c:v>52.941176470588196</c:v>
                </c:pt>
                <c:pt idx="1">
                  <c:v>52.941176470588196</c:v>
                </c:pt>
                <c:pt idx="2">
                  <c:v>40.909090909090928</c:v>
                </c:pt>
                <c:pt idx="3">
                  <c:v>37.078651685393091</c:v>
                </c:pt>
                <c:pt idx="4">
                  <c:v>33.333333333333307</c:v>
                </c:pt>
                <c:pt idx="5">
                  <c:v>33.333333333333307</c:v>
                </c:pt>
              </c:numCache>
            </c:numRef>
          </c:val>
        </c:ser>
        <c:overlap val="100"/>
        <c:axId val="98857728"/>
        <c:axId val="98859648"/>
      </c:barChart>
      <c:catAx>
        <c:axId val="98857728"/>
        <c:scaling>
          <c:orientation val="minMax"/>
        </c:scaling>
        <c:axPos val="b"/>
        <c:numFmt formatCode="General" sourceLinked="1"/>
        <c:tickLblPos val="nextTo"/>
        <c:crossAx val="98859648"/>
        <c:crosses val="autoZero"/>
        <c:auto val="1"/>
        <c:lblAlgn val="ctr"/>
        <c:lblOffset val="100"/>
      </c:catAx>
      <c:valAx>
        <c:axId val="98859648"/>
        <c:scaling>
          <c:orientation val="minMax"/>
          <c:max val="360"/>
          <c:min val="200"/>
        </c:scaling>
        <c:axPos val="l"/>
        <c:majorGridlines/>
        <c:numFmt formatCode="General" sourceLinked="1"/>
        <c:tickLblPos val="nextTo"/>
        <c:crossAx val="98857728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Лист1!$D$11</c:f>
              <c:strCache>
                <c:ptCount val="1"/>
                <c:pt idx="0">
                  <c:v>Полезный отпуск</c:v>
                </c:pt>
              </c:strCache>
            </c:strRef>
          </c:tx>
          <c:dPt>
            <c:idx val="0"/>
            <c:invertIfNegative val="1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cat>
            <c:numRef>
              <c:f>Лист1!$E$10:$J$10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300</c:v>
                </c:pt>
                <c:pt idx="1">
                  <c:v>290</c:v>
                </c:pt>
                <c:pt idx="2">
                  <c:v>280</c:v>
                </c:pt>
                <c:pt idx="3">
                  <c:v>270</c:v>
                </c:pt>
                <c:pt idx="4">
                  <c:v>260</c:v>
                </c:pt>
                <c:pt idx="5">
                  <c:v>250</c:v>
                </c:pt>
              </c:numCache>
            </c:numRef>
          </c:val>
        </c:ser>
        <c:ser>
          <c:idx val="1"/>
          <c:order val="1"/>
          <c:tx>
            <c:strRef>
              <c:f>Лист1!$D$12</c:f>
              <c:strCache>
                <c:ptCount val="1"/>
                <c:pt idx="0">
                  <c:v>Потери, тыс. Гкал</c:v>
                </c:pt>
              </c:strCache>
            </c:strRef>
          </c:tx>
          <c:dPt>
            <c:idx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cat>
            <c:numRef>
              <c:f>Лист1!$E$10:$J$10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Лист1!$E$12:$J$12</c:f>
              <c:numCache>
                <c:formatCode>0</c:formatCode>
                <c:ptCount val="6"/>
                <c:pt idx="0">
                  <c:v>52.941176470588196</c:v>
                </c:pt>
                <c:pt idx="1">
                  <c:v>62.941176470588196</c:v>
                </c:pt>
                <c:pt idx="2">
                  <c:v>65.88235294117645</c:v>
                </c:pt>
                <c:pt idx="3">
                  <c:v>58.588235294117631</c:v>
                </c:pt>
                <c:pt idx="4">
                  <c:v>52.158823529411727</c:v>
                </c:pt>
                <c:pt idx="5">
                  <c:v>46.550882352941052</c:v>
                </c:pt>
              </c:numCache>
            </c:numRef>
          </c:val>
        </c:ser>
        <c:overlap val="100"/>
        <c:axId val="53161984"/>
        <c:axId val="53163520"/>
      </c:barChart>
      <c:catAx>
        <c:axId val="53161984"/>
        <c:scaling>
          <c:orientation val="minMax"/>
        </c:scaling>
        <c:axPos val="b"/>
        <c:numFmt formatCode="General" sourceLinked="1"/>
        <c:tickLblPos val="nextTo"/>
        <c:crossAx val="53163520"/>
        <c:crosses val="autoZero"/>
        <c:auto val="1"/>
        <c:lblAlgn val="ctr"/>
        <c:lblOffset val="100"/>
      </c:catAx>
      <c:valAx>
        <c:axId val="53163520"/>
        <c:scaling>
          <c:orientation val="minMax"/>
          <c:max val="360"/>
          <c:min val="200"/>
        </c:scaling>
        <c:axPos val="l"/>
        <c:majorGridlines/>
        <c:numFmt formatCode="General" sourceLinked="1"/>
        <c:tickLblPos val="nextTo"/>
        <c:crossAx val="53161984"/>
        <c:crosses val="autoZero"/>
        <c:crossBetween val="between"/>
      </c:valAx>
    </c:plotArea>
    <c:plotVisOnly val="1"/>
    <c:dispBlanksAs val="gap"/>
  </c:chart>
  <c:externalData r:id="rId1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25A7B9-996A-40C9-8EDC-6322B5466A26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6B1CAD-7680-4AB7-8E03-B26FDE9986DB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sz="1600" b="1" dirty="0" smtClean="0"/>
            <a:t>ТЕРРИТОРИАЛЬНАЯ СХЕМА</a:t>
          </a:r>
          <a:endParaRPr lang="ru-RU" sz="1600" b="1" dirty="0"/>
        </a:p>
      </dgm:t>
    </dgm:pt>
    <dgm:pt modelId="{A7B0598A-4FCF-4DD1-941C-EBDAC9B6883F}" type="parTrans" cxnId="{D55B978E-D29D-4B57-A9DA-953555B41CC1}">
      <dgm:prSet/>
      <dgm:spPr/>
      <dgm:t>
        <a:bodyPr/>
        <a:lstStyle/>
        <a:p>
          <a:endParaRPr lang="ru-RU"/>
        </a:p>
      </dgm:t>
    </dgm:pt>
    <dgm:pt modelId="{34213968-E49E-4A62-9299-278500E0A096}" type="sibTrans" cxnId="{D55B978E-D29D-4B57-A9DA-953555B41CC1}">
      <dgm:prSet/>
      <dgm:spPr/>
      <dgm:t>
        <a:bodyPr/>
        <a:lstStyle/>
        <a:p>
          <a:endParaRPr lang="ru-RU"/>
        </a:p>
      </dgm:t>
    </dgm:pt>
    <dgm:pt modelId="{4368A5A4-6FA0-494C-8AA7-7D9F035C2160}">
      <dgm:prSet phldrT="[Текст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sz="1400" dirty="0" smtClean="0"/>
            <a:t>План развития;</a:t>
          </a:r>
          <a:endParaRPr lang="ru-RU" sz="1400" dirty="0"/>
        </a:p>
      </dgm:t>
    </dgm:pt>
    <dgm:pt modelId="{17EFD1EA-B081-469A-BFD2-029986C659A8}" type="parTrans" cxnId="{B3307D6A-B394-4367-AD65-B50C92F056A7}">
      <dgm:prSet/>
      <dgm:spPr/>
      <dgm:t>
        <a:bodyPr/>
        <a:lstStyle/>
        <a:p>
          <a:endParaRPr lang="ru-RU"/>
        </a:p>
      </dgm:t>
    </dgm:pt>
    <dgm:pt modelId="{5FCE88BE-1DDE-4409-ABB1-5A3F88831068}" type="sibTrans" cxnId="{B3307D6A-B394-4367-AD65-B50C92F056A7}">
      <dgm:prSet/>
      <dgm:spPr/>
      <dgm:t>
        <a:bodyPr/>
        <a:lstStyle/>
        <a:p>
          <a:endParaRPr lang="ru-RU"/>
        </a:p>
      </dgm:t>
    </dgm:pt>
    <dgm:pt modelId="{E92719CA-D58A-44BD-89DF-4167D876A59E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b="1" dirty="0" smtClean="0"/>
            <a:t>КОНЦЕССИЯ, СОГЛАШЕНИЕ О ГЧП </a:t>
          </a:r>
          <a:endParaRPr lang="ru-RU" b="1" dirty="0"/>
        </a:p>
      </dgm:t>
    </dgm:pt>
    <dgm:pt modelId="{738B29B8-1517-4065-A74B-660174E0F5CC}" type="parTrans" cxnId="{B184A589-0861-4A14-94A2-E6F4EE724A46}">
      <dgm:prSet/>
      <dgm:spPr/>
      <dgm:t>
        <a:bodyPr/>
        <a:lstStyle/>
        <a:p>
          <a:endParaRPr lang="ru-RU"/>
        </a:p>
      </dgm:t>
    </dgm:pt>
    <dgm:pt modelId="{30191032-DF58-4605-B432-FF5B4909D8AD}" type="sibTrans" cxnId="{B184A589-0861-4A14-94A2-E6F4EE724A46}">
      <dgm:prSet/>
      <dgm:spPr/>
      <dgm:t>
        <a:bodyPr/>
        <a:lstStyle/>
        <a:p>
          <a:endParaRPr lang="ru-RU"/>
        </a:p>
      </dgm:t>
    </dgm:pt>
    <dgm:pt modelId="{FA5AADE4-ED9F-4973-9A3F-A96AB460D9ED}">
      <dgm:prSet phldrT="[Текст]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dirty="0" smtClean="0"/>
            <a:t>Создание и реконструкция объектов ;</a:t>
          </a:r>
          <a:endParaRPr lang="ru-RU" dirty="0"/>
        </a:p>
      </dgm:t>
    </dgm:pt>
    <dgm:pt modelId="{9CA67922-5996-4243-9E5E-4304106795C1}" type="parTrans" cxnId="{B91DC0E5-6B23-47F2-A7B5-CFC3EF437E50}">
      <dgm:prSet/>
      <dgm:spPr/>
      <dgm:t>
        <a:bodyPr/>
        <a:lstStyle/>
        <a:p>
          <a:endParaRPr lang="ru-RU"/>
        </a:p>
      </dgm:t>
    </dgm:pt>
    <dgm:pt modelId="{632658C3-7404-4076-B41F-400A9C784BB7}" type="sibTrans" cxnId="{B91DC0E5-6B23-47F2-A7B5-CFC3EF437E50}">
      <dgm:prSet/>
      <dgm:spPr/>
      <dgm:t>
        <a:bodyPr/>
        <a:lstStyle/>
        <a:p>
          <a:endParaRPr lang="ru-RU"/>
        </a:p>
      </dgm:t>
    </dgm:pt>
    <dgm:pt modelId="{ABF72807-D5A6-47D6-A9E4-A7332967A921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b="1" dirty="0" smtClean="0"/>
            <a:t>ВЫБОР РЕГИОНАЛЬНОГО ОПЕРАТОРА</a:t>
          </a:r>
          <a:endParaRPr lang="ru-RU" b="1" dirty="0"/>
        </a:p>
      </dgm:t>
    </dgm:pt>
    <dgm:pt modelId="{D93540A8-5CEE-49F1-8CDF-5434F04E0699}" type="parTrans" cxnId="{8FEF06B5-1779-4CB5-8873-281483CADDA7}">
      <dgm:prSet/>
      <dgm:spPr/>
      <dgm:t>
        <a:bodyPr/>
        <a:lstStyle/>
        <a:p>
          <a:endParaRPr lang="ru-RU"/>
        </a:p>
      </dgm:t>
    </dgm:pt>
    <dgm:pt modelId="{7E63948F-9632-475E-A1E0-ECFDA24B79B7}" type="sibTrans" cxnId="{8FEF06B5-1779-4CB5-8873-281483CADDA7}">
      <dgm:prSet/>
      <dgm:spPr/>
      <dgm:t>
        <a:bodyPr/>
        <a:lstStyle/>
        <a:p>
          <a:endParaRPr lang="ru-RU"/>
        </a:p>
      </dgm:t>
    </dgm:pt>
    <dgm:pt modelId="{5B11E844-D4BF-470F-979D-1FA19D437E37}">
      <dgm:prSet phldrT="[Текст]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dirty="0" smtClean="0"/>
            <a:t>Организации деятельности по обращению с твердыми коммунальными отходами;</a:t>
          </a:r>
          <a:endParaRPr lang="ru-RU" dirty="0"/>
        </a:p>
      </dgm:t>
    </dgm:pt>
    <dgm:pt modelId="{05D770F3-A30A-4CCD-8C28-0AF125BBAE65}" type="parTrans" cxnId="{36CB3195-80CC-4D42-8BD0-BA9DE547EBE6}">
      <dgm:prSet/>
      <dgm:spPr/>
      <dgm:t>
        <a:bodyPr/>
        <a:lstStyle/>
        <a:p>
          <a:endParaRPr lang="ru-RU"/>
        </a:p>
      </dgm:t>
    </dgm:pt>
    <dgm:pt modelId="{DF6C31B5-0D39-45A3-A5C8-D47F7B078C92}" type="sibTrans" cxnId="{36CB3195-80CC-4D42-8BD0-BA9DE547EBE6}">
      <dgm:prSet/>
      <dgm:spPr/>
      <dgm:t>
        <a:bodyPr/>
        <a:lstStyle/>
        <a:p>
          <a:endParaRPr lang="ru-RU"/>
        </a:p>
      </dgm:t>
    </dgm:pt>
    <dgm:pt modelId="{81F517F5-F78B-40F6-B383-4879D2F714CF}">
      <dgm:prSet phldrT="[Текст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sz="1400" dirty="0" smtClean="0"/>
            <a:t>Прогноз натуральных показателей;</a:t>
          </a:r>
          <a:endParaRPr lang="ru-RU" sz="1400" dirty="0"/>
        </a:p>
      </dgm:t>
    </dgm:pt>
    <dgm:pt modelId="{9B581569-A1B8-4BD7-86AE-9D88014CE9C6}" type="parTrans" cxnId="{D0E9A409-E851-4BD4-9224-1C11288AABFE}">
      <dgm:prSet/>
      <dgm:spPr/>
      <dgm:t>
        <a:bodyPr/>
        <a:lstStyle/>
        <a:p>
          <a:endParaRPr lang="ru-RU"/>
        </a:p>
      </dgm:t>
    </dgm:pt>
    <dgm:pt modelId="{CB088945-37AE-4F96-AEE2-C6855737DBEF}" type="sibTrans" cxnId="{D0E9A409-E851-4BD4-9224-1C11288AABFE}">
      <dgm:prSet/>
      <dgm:spPr/>
      <dgm:t>
        <a:bodyPr/>
        <a:lstStyle/>
        <a:p>
          <a:endParaRPr lang="ru-RU"/>
        </a:p>
      </dgm:t>
    </dgm:pt>
    <dgm:pt modelId="{E2F14F21-B16B-42F8-8474-7DD9A3985D84}">
      <dgm:prSet phldrT="[Текст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sz="1400" dirty="0" smtClean="0"/>
            <a:t>Схема движения отходов от потребителей до объектов по обращению с отходами;</a:t>
          </a:r>
          <a:endParaRPr lang="ru-RU" sz="1400" dirty="0"/>
        </a:p>
      </dgm:t>
    </dgm:pt>
    <dgm:pt modelId="{2EE0D922-5150-4412-B3D4-E6F10DF88F5F}" type="parTrans" cxnId="{59C7E808-A442-4CED-B376-35CD951AB579}">
      <dgm:prSet/>
      <dgm:spPr/>
      <dgm:t>
        <a:bodyPr/>
        <a:lstStyle/>
        <a:p>
          <a:endParaRPr lang="ru-RU"/>
        </a:p>
      </dgm:t>
    </dgm:pt>
    <dgm:pt modelId="{209F130D-FFC9-4BB5-8BAC-87B578FA1CB9}" type="sibTrans" cxnId="{59C7E808-A442-4CED-B376-35CD951AB579}">
      <dgm:prSet/>
      <dgm:spPr/>
      <dgm:t>
        <a:bodyPr/>
        <a:lstStyle/>
        <a:p>
          <a:endParaRPr lang="ru-RU"/>
        </a:p>
      </dgm:t>
    </dgm:pt>
    <dgm:pt modelId="{9EDB63D0-0F53-43E2-8639-8DBF3363B726}">
      <dgm:prSet phldrT="[Текст]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dirty="0" smtClean="0"/>
            <a:t>Объемы финансирования;</a:t>
          </a:r>
          <a:endParaRPr lang="ru-RU" dirty="0"/>
        </a:p>
      </dgm:t>
    </dgm:pt>
    <dgm:pt modelId="{6D8C6D0A-8180-4E5F-97E6-30A501D911E4}" type="parTrans" cxnId="{A50D17F5-440E-4027-BB42-EFC5E3C68854}">
      <dgm:prSet/>
      <dgm:spPr/>
      <dgm:t>
        <a:bodyPr/>
        <a:lstStyle/>
        <a:p>
          <a:endParaRPr lang="ru-RU"/>
        </a:p>
      </dgm:t>
    </dgm:pt>
    <dgm:pt modelId="{4CA038FD-F4FD-40F6-939E-66A1EE2EDA3D}" type="sibTrans" cxnId="{A50D17F5-440E-4027-BB42-EFC5E3C68854}">
      <dgm:prSet/>
      <dgm:spPr/>
      <dgm:t>
        <a:bodyPr/>
        <a:lstStyle/>
        <a:p>
          <a:endParaRPr lang="ru-RU"/>
        </a:p>
      </dgm:t>
    </dgm:pt>
    <dgm:pt modelId="{B613E12B-2E40-4905-A53B-E6E923338A1C}">
      <dgm:prSet phldrT="[Текст]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dirty="0" smtClean="0"/>
            <a:t>Долгосрочные параметры</a:t>
          </a:r>
          <a:endParaRPr lang="ru-RU" dirty="0"/>
        </a:p>
      </dgm:t>
    </dgm:pt>
    <dgm:pt modelId="{FA0F7369-D068-45FF-9B9D-8090BF8D1FD4}" type="parTrans" cxnId="{B8D5390A-3E2D-4E01-920A-EC0916A3F908}">
      <dgm:prSet/>
      <dgm:spPr/>
      <dgm:t>
        <a:bodyPr/>
        <a:lstStyle/>
        <a:p>
          <a:endParaRPr lang="ru-RU"/>
        </a:p>
      </dgm:t>
    </dgm:pt>
    <dgm:pt modelId="{36B64ABA-8079-4547-A0BF-B85672124B09}" type="sibTrans" cxnId="{B8D5390A-3E2D-4E01-920A-EC0916A3F908}">
      <dgm:prSet/>
      <dgm:spPr/>
      <dgm:t>
        <a:bodyPr/>
        <a:lstStyle/>
        <a:p>
          <a:endParaRPr lang="ru-RU"/>
        </a:p>
      </dgm:t>
    </dgm:pt>
    <dgm:pt modelId="{02267B68-5743-403B-B9A4-DB8684309E95}">
      <dgm:prSet phldrT="[Текст]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dirty="0" smtClean="0"/>
            <a:t>Эксплуатация объектов;</a:t>
          </a:r>
          <a:endParaRPr lang="ru-RU" dirty="0"/>
        </a:p>
      </dgm:t>
    </dgm:pt>
    <dgm:pt modelId="{5D9B353C-395B-4B9D-9ED1-344644DC1850}" type="parTrans" cxnId="{BBC31ECF-6923-4470-8DC8-E1A16F6B2363}">
      <dgm:prSet/>
      <dgm:spPr/>
      <dgm:t>
        <a:bodyPr/>
        <a:lstStyle/>
        <a:p>
          <a:endParaRPr lang="ru-RU"/>
        </a:p>
      </dgm:t>
    </dgm:pt>
    <dgm:pt modelId="{107538E2-6AC6-4CAC-A96D-756328F21ECA}" type="sibTrans" cxnId="{BBC31ECF-6923-4470-8DC8-E1A16F6B2363}">
      <dgm:prSet/>
      <dgm:spPr/>
      <dgm:t>
        <a:bodyPr/>
        <a:lstStyle/>
        <a:p>
          <a:endParaRPr lang="ru-RU"/>
        </a:p>
      </dgm:t>
    </dgm:pt>
    <dgm:pt modelId="{925ECC31-F6B4-4CCB-B990-545146E5F447}">
      <dgm:prSet phldrT="[Текст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sz="1400" dirty="0" smtClean="0"/>
            <a:t>Зона деятельности регионального оператора</a:t>
          </a:r>
          <a:endParaRPr lang="ru-RU" sz="1400" dirty="0"/>
        </a:p>
      </dgm:t>
    </dgm:pt>
    <dgm:pt modelId="{40180198-5D47-464C-B118-C38ED813AB0B}" type="parTrans" cxnId="{3CC2788F-0F25-4983-AB2F-63E683376D22}">
      <dgm:prSet/>
      <dgm:spPr/>
      <dgm:t>
        <a:bodyPr/>
        <a:lstStyle/>
        <a:p>
          <a:endParaRPr lang="ru-RU"/>
        </a:p>
      </dgm:t>
    </dgm:pt>
    <dgm:pt modelId="{D04EA735-C601-48C8-A2BA-CB8437350520}" type="sibTrans" cxnId="{3CC2788F-0F25-4983-AB2F-63E683376D22}">
      <dgm:prSet/>
      <dgm:spPr/>
      <dgm:t>
        <a:bodyPr/>
        <a:lstStyle/>
        <a:p>
          <a:endParaRPr lang="ru-RU"/>
        </a:p>
      </dgm:t>
    </dgm:pt>
    <dgm:pt modelId="{E4B9E195-9803-4D90-823B-07EEC2F62DA7}">
      <dgm:prSet phldrT="[Текст]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dirty="0" smtClean="0"/>
            <a:t>Стоимость услуг регионального оператора</a:t>
          </a:r>
          <a:endParaRPr lang="ru-RU" dirty="0"/>
        </a:p>
      </dgm:t>
    </dgm:pt>
    <dgm:pt modelId="{99E740C7-EFCB-4E47-ACD4-3C61E46E78E5}" type="parTrans" cxnId="{1010C731-3B43-453C-AB2E-F491BB126306}">
      <dgm:prSet/>
      <dgm:spPr/>
      <dgm:t>
        <a:bodyPr/>
        <a:lstStyle/>
        <a:p>
          <a:endParaRPr lang="ru-RU"/>
        </a:p>
      </dgm:t>
    </dgm:pt>
    <dgm:pt modelId="{3BD4E6E4-4312-4E1C-A988-EF363D5128FE}" type="sibTrans" cxnId="{1010C731-3B43-453C-AB2E-F491BB126306}">
      <dgm:prSet/>
      <dgm:spPr/>
      <dgm:t>
        <a:bodyPr/>
        <a:lstStyle/>
        <a:p>
          <a:endParaRPr lang="ru-RU"/>
        </a:p>
      </dgm:t>
    </dgm:pt>
    <dgm:pt modelId="{496B7742-688E-4055-A1D5-F1BC61A917F8}">
      <dgm:prSet phldrT="[Текст]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ru-RU" dirty="0"/>
        </a:p>
      </dgm:t>
    </dgm:pt>
    <dgm:pt modelId="{052E6E24-DDF5-43B2-B466-2460243CDA2F}" type="parTrans" cxnId="{408FE7C2-FFAD-46FC-B4BC-D58EA6444540}">
      <dgm:prSet/>
      <dgm:spPr/>
      <dgm:t>
        <a:bodyPr/>
        <a:lstStyle/>
        <a:p>
          <a:endParaRPr lang="ru-RU"/>
        </a:p>
      </dgm:t>
    </dgm:pt>
    <dgm:pt modelId="{3F79A98E-34F0-4118-B6EA-78463C0A38EC}" type="sibTrans" cxnId="{408FE7C2-FFAD-46FC-B4BC-D58EA6444540}">
      <dgm:prSet/>
      <dgm:spPr/>
      <dgm:t>
        <a:bodyPr/>
        <a:lstStyle/>
        <a:p>
          <a:endParaRPr lang="ru-RU"/>
        </a:p>
      </dgm:t>
    </dgm:pt>
    <dgm:pt modelId="{E5A5358F-89B8-403C-B3A7-CFC9FF5D8C01}">
      <dgm:prSet phldrT="[Текст]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dirty="0" smtClean="0"/>
            <a:t>Плановые показатели эффективности;</a:t>
          </a:r>
          <a:endParaRPr lang="ru-RU" dirty="0"/>
        </a:p>
      </dgm:t>
    </dgm:pt>
    <dgm:pt modelId="{0F421C64-B086-4DB7-95A1-DA35D1CA86C4}" type="parTrans" cxnId="{F0BB3712-627D-4AB1-AF76-600966DA0BF4}">
      <dgm:prSet/>
      <dgm:spPr/>
      <dgm:t>
        <a:bodyPr/>
        <a:lstStyle/>
        <a:p>
          <a:endParaRPr lang="ru-RU"/>
        </a:p>
      </dgm:t>
    </dgm:pt>
    <dgm:pt modelId="{89858FC9-F4DF-4075-A86E-517BB82D43B0}" type="sibTrans" cxnId="{F0BB3712-627D-4AB1-AF76-600966DA0BF4}">
      <dgm:prSet/>
      <dgm:spPr/>
      <dgm:t>
        <a:bodyPr/>
        <a:lstStyle/>
        <a:p>
          <a:endParaRPr lang="ru-RU"/>
        </a:p>
      </dgm:t>
    </dgm:pt>
    <dgm:pt modelId="{786F65CA-3157-4CC3-AAC5-F9BCCD303903}" type="pres">
      <dgm:prSet presAssocID="{BB25A7B9-996A-40C9-8EDC-6322B5466A2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B3A1C7-4E9D-4E18-8768-FF8F723596F2}" type="pres">
      <dgm:prSet presAssocID="{5F6B1CAD-7680-4AB7-8E03-B26FDE9986DB}" presName="composite" presStyleCnt="0"/>
      <dgm:spPr/>
    </dgm:pt>
    <dgm:pt modelId="{4D2982AA-F3CA-403C-B0A6-DEC280BE8A0C}" type="pres">
      <dgm:prSet presAssocID="{5F6B1CAD-7680-4AB7-8E03-B26FDE9986DB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628E9F-B102-40D5-A15E-C20C4F0FDB7D}" type="pres">
      <dgm:prSet presAssocID="{5F6B1CAD-7680-4AB7-8E03-B26FDE9986DB}" presName="parSh" presStyleLbl="node1" presStyleIdx="0" presStyleCnt="3" custScaleX="107381"/>
      <dgm:spPr/>
      <dgm:t>
        <a:bodyPr/>
        <a:lstStyle/>
        <a:p>
          <a:endParaRPr lang="ru-RU"/>
        </a:p>
      </dgm:t>
    </dgm:pt>
    <dgm:pt modelId="{135AF08A-33BC-48E3-B5B7-E796C280B700}" type="pres">
      <dgm:prSet presAssocID="{5F6B1CAD-7680-4AB7-8E03-B26FDE9986DB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579DD5-C9D8-4806-9501-72078670673B}" type="pres">
      <dgm:prSet presAssocID="{34213968-E49E-4A62-9299-278500E0A096}" presName="sibTrans" presStyleLbl="sibTrans2D1" presStyleIdx="0" presStyleCnt="2"/>
      <dgm:spPr/>
      <dgm:t>
        <a:bodyPr/>
        <a:lstStyle/>
        <a:p>
          <a:endParaRPr lang="ru-RU"/>
        </a:p>
      </dgm:t>
    </dgm:pt>
    <dgm:pt modelId="{762B4DE6-48E3-4ACE-AC2B-64A69E518C4C}" type="pres">
      <dgm:prSet presAssocID="{34213968-E49E-4A62-9299-278500E0A096}" presName="connTx" presStyleLbl="sibTrans2D1" presStyleIdx="0" presStyleCnt="2"/>
      <dgm:spPr/>
      <dgm:t>
        <a:bodyPr/>
        <a:lstStyle/>
        <a:p>
          <a:endParaRPr lang="ru-RU"/>
        </a:p>
      </dgm:t>
    </dgm:pt>
    <dgm:pt modelId="{8A9ECF08-E17B-4376-A326-3731CBD55C68}" type="pres">
      <dgm:prSet presAssocID="{E92719CA-D58A-44BD-89DF-4167D876A59E}" presName="composite" presStyleCnt="0"/>
      <dgm:spPr/>
    </dgm:pt>
    <dgm:pt modelId="{A10BE009-B086-44BC-867B-9A625788ACA2}" type="pres">
      <dgm:prSet presAssocID="{E92719CA-D58A-44BD-89DF-4167D876A59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909432-8DAA-479E-A05F-78E12F9039D9}" type="pres">
      <dgm:prSet presAssocID="{E92719CA-D58A-44BD-89DF-4167D876A59E}" presName="parSh" presStyleLbl="node1" presStyleIdx="1" presStyleCnt="3"/>
      <dgm:spPr/>
      <dgm:t>
        <a:bodyPr/>
        <a:lstStyle/>
        <a:p>
          <a:endParaRPr lang="ru-RU"/>
        </a:p>
      </dgm:t>
    </dgm:pt>
    <dgm:pt modelId="{1514068C-5E6E-49E1-9837-6D229F04D11F}" type="pres">
      <dgm:prSet presAssocID="{E92719CA-D58A-44BD-89DF-4167D876A59E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DF48C-10C9-4AB3-9F38-66A6A9FF9138}" type="pres">
      <dgm:prSet presAssocID="{30191032-DF58-4605-B432-FF5B4909D8AD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35B3A59-DA3A-44EB-84C6-FFE9B84AC17B}" type="pres">
      <dgm:prSet presAssocID="{30191032-DF58-4605-B432-FF5B4909D8AD}" presName="connTx" presStyleLbl="sibTrans2D1" presStyleIdx="1" presStyleCnt="2"/>
      <dgm:spPr/>
      <dgm:t>
        <a:bodyPr/>
        <a:lstStyle/>
        <a:p>
          <a:endParaRPr lang="ru-RU"/>
        </a:p>
      </dgm:t>
    </dgm:pt>
    <dgm:pt modelId="{BA4057EC-CECC-466D-BC58-D61CABAB2B6B}" type="pres">
      <dgm:prSet presAssocID="{ABF72807-D5A6-47D6-A9E4-A7332967A921}" presName="composite" presStyleCnt="0"/>
      <dgm:spPr/>
    </dgm:pt>
    <dgm:pt modelId="{9A5BFE1C-6DC0-497C-8F4B-CD423A2CDADA}" type="pres">
      <dgm:prSet presAssocID="{ABF72807-D5A6-47D6-A9E4-A7332967A921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218B06-BD43-4F6C-A471-6831FFDD74E4}" type="pres">
      <dgm:prSet presAssocID="{ABF72807-D5A6-47D6-A9E4-A7332967A921}" presName="parSh" presStyleLbl="node1" presStyleIdx="2" presStyleCnt="3"/>
      <dgm:spPr/>
      <dgm:t>
        <a:bodyPr/>
        <a:lstStyle/>
        <a:p>
          <a:endParaRPr lang="ru-RU"/>
        </a:p>
      </dgm:t>
    </dgm:pt>
    <dgm:pt modelId="{226298B2-BA85-48FA-B849-D005D9391B31}" type="pres">
      <dgm:prSet presAssocID="{ABF72807-D5A6-47D6-A9E4-A7332967A921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161713-FFCA-4868-9CF1-49290ED59A25}" type="presOf" srcId="{FA5AADE4-ED9F-4973-9A3F-A96AB460D9ED}" destId="{1514068C-5E6E-49E1-9837-6D229F04D11F}" srcOrd="0" destOrd="0" presId="urn:microsoft.com/office/officeart/2005/8/layout/process3"/>
    <dgm:cxn modelId="{408FE7C2-FFAD-46FC-B4BC-D58EA6444540}" srcId="{ABF72807-D5A6-47D6-A9E4-A7332967A921}" destId="{496B7742-688E-4055-A1D5-F1BC61A917F8}" srcOrd="3" destOrd="0" parTransId="{052E6E24-DDF5-43B2-B466-2460243CDA2F}" sibTransId="{3F79A98E-34F0-4118-B6EA-78463C0A38EC}"/>
    <dgm:cxn modelId="{F0BB3712-627D-4AB1-AF76-600966DA0BF4}" srcId="{ABF72807-D5A6-47D6-A9E4-A7332967A921}" destId="{E5A5358F-89B8-403C-B3A7-CFC9FF5D8C01}" srcOrd="1" destOrd="0" parTransId="{0F421C64-B086-4DB7-95A1-DA35D1CA86C4}" sibTransId="{89858FC9-F4DF-4075-A86E-517BB82D43B0}"/>
    <dgm:cxn modelId="{6866C7CC-93A3-4852-A600-E1112006B08C}" type="presOf" srcId="{ABF72807-D5A6-47D6-A9E4-A7332967A921}" destId="{64218B06-BD43-4F6C-A471-6831FFDD74E4}" srcOrd="1" destOrd="0" presId="urn:microsoft.com/office/officeart/2005/8/layout/process3"/>
    <dgm:cxn modelId="{65FF34A5-AB01-48EE-8FFF-60B09F3C3657}" type="presOf" srcId="{34213968-E49E-4A62-9299-278500E0A096}" destId="{762B4DE6-48E3-4ACE-AC2B-64A69E518C4C}" srcOrd="1" destOrd="0" presId="urn:microsoft.com/office/officeart/2005/8/layout/process3"/>
    <dgm:cxn modelId="{9BE8C3F9-278A-4D2C-A984-A0B5C9EC3FCC}" type="presOf" srcId="{81F517F5-F78B-40F6-B383-4879D2F714CF}" destId="{135AF08A-33BC-48E3-B5B7-E796C280B700}" srcOrd="0" destOrd="1" presId="urn:microsoft.com/office/officeart/2005/8/layout/process3"/>
    <dgm:cxn modelId="{B184A589-0861-4A14-94A2-E6F4EE724A46}" srcId="{BB25A7B9-996A-40C9-8EDC-6322B5466A26}" destId="{E92719CA-D58A-44BD-89DF-4167D876A59E}" srcOrd="1" destOrd="0" parTransId="{738B29B8-1517-4065-A74B-660174E0F5CC}" sibTransId="{30191032-DF58-4605-B432-FF5B4909D8AD}"/>
    <dgm:cxn modelId="{D7344B29-2504-49EB-A04F-6AF5E2B2E539}" type="presOf" srcId="{E92719CA-D58A-44BD-89DF-4167D876A59E}" destId="{28909432-8DAA-479E-A05F-78E12F9039D9}" srcOrd="1" destOrd="0" presId="urn:microsoft.com/office/officeart/2005/8/layout/process3"/>
    <dgm:cxn modelId="{A963B854-0883-45FC-8332-09B160F3D80B}" type="presOf" srcId="{4368A5A4-6FA0-494C-8AA7-7D9F035C2160}" destId="{135AF08A-33BC-48E3-B5B7-E796C280B700}" srcOrd="0" destOrd="0" presId="urn:microsoft.com/office/officeart/2005/8/layout/process3"/>
    <dgm:cxn modelId="{1010C731-3B43-453C-AB2E-F491BB126306}" srcId="{ABF72807-D5A6-47D6-A9E4-A7332967A921}" destId="{E4B9E195-9803-4D90-823B-07EEC2F62DA7}" srcOrd="2" destOrd="0" parTransId="{99E740C7-EFCB-4E47-ACD4-3C61E46E78E5}" sibTransId="{3BD4E6E4-4312-4E1C-A988-EF363D5128FE}"/>
    <dgm:cxn modelId="{C8179B08-7FFB-4EAB-BF43-0E15F2AB37FA}" type="presOf" srcId="{E92719CA-D58A-44BD-89DF-4167D876A59E}" destId="{A10BE009-B086-44BC-867B-9A625788ACA2}" srcOrd="0" destOrd="0" presId="urn:microsoft.com/office/officeart/2005/8/layout/process3"/>
    <dgm:cxn modelId="{8FEF06B5-1779-4CB5-8873-281483CADDA7}" srcId="{BB25A7B9-996A-40C9-8EDC-6322B5466A26}" destId="{ABF72807-D5A6-47D6-A9E4-A7332967A921}" srcOrd="2" destOrd="0" parTransId="{D93540A8-5CEE-49F1-8CDF-5434F04E0699}" sibTransId="{7E63948F-9632-475E-A1E0-ECFDA24B79B7}"/>
    <dgm:cxn modelId="{4EEB3233-0336-41C0-87D9-03CD1410A470}" type="presOf" srcId="{30191032-DF58-4605-B432-FF5B4909D8AD}" destId="{E27DF48C-10C9-4AB3-9F38-66A6A9FF9138}" srcOrd="0" destOrd="0" presId="urn:microsoft.com/office/officeart/2005/8/layout/process3"/>
    <dgm:cxn modelId="{DE8D987F-2CE5-4C6D-AA60-548C4D5A1799}" type="presOf" srcId="{925ECC31-F6B4-4CCB-B990-545146E5F447}" destId="{135AF08A-33BC-48E3-B5B7-E796C280B700}" srcOrd="0" destOrd="3" presId="urn:microsoft.com/office/officeart/2005/8/layout/process3"/>
    <dgm:cxn modelId="{8AD68E1B-6D1D-4C04-B08E-5ACF3317BB22}" type="presOf" srcId="{5F6B1CAD-7680-4AB7-8E03-B26FDE9986DB}" destId="{79628E9F-B102-40D5-A15E-C20C4F0FDB7D}" srcOrd="1" destOrd="0" presId="urn:microsoft.com/office/officeart/2005/8/layout/process3"/>
    <dgm:cxn modelId="{B91DC0E5-6B23-47F2-A7B5-CFC3EF437E50}" srcId="{E92719CA-D58A-44BD-89DF-4167D876A59E}" destId="{FA5AADE4-ED9F-4973-9A3F-A96AB460D9ED}" srcOrd="0" destOrd="0" parTransId="{9CA67922-5996-4243-9E5E-4304106795C1}" sibTransId="{632658C3-7404-4076-B41F-400A9C784BB7}"/>
    <dgm:cxn modelId="{36CB3195-80CC-4D42-8BD0-BA9DE547EBE6}" srcId="{ABF72807-D5A6-47D6-A9E4-A7332967A921}" destId="{5B11E844-D4BF-470F-979D-1FA19D437E37}" srcOrd="0" destOrd="0" parTransId="{05D770F3-A30A-4CCD-8C28-0AF125BBAE65}" sibTransId="{DF6C31B5-0D39-45A3-A5C8-D47F7B078C92}"/>
    <dgm:cxn modelId="{D4E4ADFF-1389-499E-AFFE-645075BA13F2}" type="presOf" srcId="{5F6B1CAD-7680-4AB7-8E03-B26FDE9986DB}" destId="{4D2982AA-F3CA-403C-B0A6-DEC280BE8A0C}" srcOrd="0" destOrd="0" presId="urn:microsoft.com/office/officeart/2005/8/layout/process3"/>
    <dgm:cxn modelId="{1663567F-ABFA-445E-8550-8582F63F054C}" type="presOf" srcId="{ABF72807-D5A6-47D6-A9E4-A7332967A921}" destId="{9A5BFE1C-6DC0-497C-8F4B-CD423A2CDADA}" srcOrd="0" destOrd="0" presId="urn:microsoft.com/office/officeart/2005/8/layout/process3"/>
    <dgm:cxn modelId="{DA7FE310-635E-4342-8C0A-983D1FC26367}" type="presOf" srcId="{E5A5358F-89B8-403C-B3A7-CFC9FF5D8C01}" destId="{226298B2-BA85-48FA-B849-D005D9391B31}" srcOrd="0" destOrd="1" presId="urn:microsoft.com/office/officeart/2005/8/layout/process3"/>
    <dgm:cxn modelId="{C93C5CCB-BA2B-4936-A063-7C485A691B0C}" type="presOf" srcId="{E4B9E195-9803-4D90-823B-07EEC2F62DA7}" destId="{226298B2-BA85-48FA-B849-D005D9391B31}" srcOrd="0" destOrd="2" presId="urn:microsoft.com/office/officeart/2005/8/layout/process3"/>
    <dgm:cxn modelId="{BBC31ECF-6923-4470-8DC8-E1A16F6B2363}" srcId="{E92719CA-D58A-44BD-89DF-4167D876A59E}" destId="{02267B68-5743-403B-B9A4-DB8684309E95}" srcOrd="1" destOrd="0" parTransId="{5D9B353C-395B-4B9D-9ED1-344644DC1850}" sibTransId="{107538E2-6AC6-4CAC-A96D-756328F21ECA}"/>
    <dgm:cxn modelId="{28299607-6DF6-46C8-A5DA-1EE6330833F4}" type="presOf" srcId="{02267B68-5743-403B-B9A4-DB8684309E95}" destId="{1514068C-5E6E-49E1-9837-6D229F04D11F}" srcOrd="0" destOrd="1" presId="urn:microsoft.com/office/officeart/2005/8/layout/process3"/>
    <dgm:cxn modelId="{54FD8CF3-519C-40CE-9610-A8E95DFA5C27}" type="presOf" srcId="{496B7742-688E-4055-A1D5-F1BC61A917F8}" destId="{226298B2-BA85-48FA-B849-D005D9391B31}" srcOrd="0" destOrd="3" presId="urn:microsoft.com/office/officeart/2005/8/layout/process3"/>
    <dgm:cxn modelId="{A3AAA8D0-9592-4A0D-B8B7-F88642CD6E38}" type="presOf" srcId="{5B11E844-D4BF-470F-979D-1FA19D437E37}" destId="{226298B2-BA85-48FA-B849-D005D9391B31}" srcOrd="0" destOrd="0" presId="urn:microsoft.com/office/officeart/2005/8/layout/process3"/>
    <dgm:cxn modelId="{B8D5390A-3E2D-4E01-920A-EC0916A3F908}" srcId="{E92719CA-D58A-44BD-89DF-4167D876A59E}" destId="{B613E12B-2E40-4905-A53B-E6E923338A1C}" srcOrd="3" destOrd="0" parTransId="{FA0F7369-D068-45FF-9B9D-8090BF8D1FD4}" sibTransId="{36B64ABA-8079-4547-A0BF-B85672124B09}"/>
    <dgm:cxn modelId="{59C7E808-A442-4CED-B376-35CD951AB579}" srcId="{5F6B1CAD-7680-4AB7-8E03-B26FDE9986DB}" destId="{E2F14F21-B16B-42F8-8474-7DD9A3985D84}" srcOrd="2" destOrd="0" parTransId="{2EE0D922-5150-4412-B3D4-E6F10DF88F5F}" sibTransId="{209F130D-FFC9-4BB5-8BAC-87B578FA1CB9}"/>
    <dgm:cxn modelId="{E24FE8CA-15B6-4FDE-813F-FC9E869FE7F4}" type="presOf" srcId="{30191032-DF58-4605-B432-FF5B4909D8AD}" destId="{135B3A59-DA3A-44EB-84C6-FFE9B84AC17B}" srcOrd="1" destOrd="0" presId="urn:microsoft.com/office/officeart/2005/8/layout/process3"/>
    <dgm:cxn modelId="{57AD157E-478E-4E55-AABC-8F51DA5D3B92}" type="presOf" srcId="{E2F14F21-B16B-42F8-8474-7DD9A3985D84}" destId="{135AF08A-33BC-48E3-B5B7-E796C280B700}" srcOrd="0" destOrd="2" presId="urn:microsoft.com/office/officeart/2005/8/layout/process3"/>
    <dgm:cxn modelId="{E54BD3E6-41F2-4C24-8D6F-052A072358DB}" type="presOf" srcId="{BB25A7B9-996A-40C9-8EDC-6322B5466A26}" destId="{786F65CA-3157-4CC3-AAC5-F9BCCD303903}" srcOrd="0" destOrd="0" presId="urn:microsoft.com/office/officeart/2005/8/layout/process3"/>
    <dgm:cxn modelId="{FA88B18F-3DAE-4B6F-ACF4-3E034056119F}" type="presOf" srcId="{B613E12B-2E40-4905-A53B-E6E923338A1C}" destId="{1514068C-5E6E-49E1-9837-6D229F04D11F}" srcOrd="0" destOrd="3" presId="urn:microsoft.com/office/officeart/2005/8/layout/process3"/>
    <dgm:cxn modelId="{B3307D6A-B394-4367-AD65-B50C92F056A7}" srcId="{5F6B1CAD-7680-4AB7-8E03-B26FDE9986DB}" destId="{4368A5A4-6FA0-494C-8AA7-7D9F035C2160}" srcOrd="0" destOrd="0" parTransId="{17EFD1EA-B081-469A-BFD2-029986C659A8}" sibTransId="{5FCE88BE-1DDE-4409-ABB1-5A3F88831068}"/>
    <dgm:cxn modelId="{8CAC3229-1868-4248-AE57-5EC8722C7CCE}" type="presOf" srcId="{34213968-E49E-4A62-9299-278500E0A096}" destId="{07579DD5-C9D8-4806-9501-72078670673B}" srcOrd="0" destOrd="0" presId="urn:microsoft.com/office/officeart/2005/8/layout/process3"/>
    <dgm:cxn modelId="{D0E9A409-E851-4BD4-9224-1C11288AABFE}" srcId="{5F6B1CAD-7680-4AB7-8E03-B26FDE9986DB}" destId="{81F517F5-F78B-40F6-B383-4879D2F714CF}" srcOrd="1" destOrd="0" parTransId="{9B581569-A1B8-4BD7-86AE-9D88014CE9C6}" sibTransId="{CB088945-37AE-4F96-AEE2-C6855737DBEF}"/>
    <dgm:cxn modelId="{D55B978E-D29D-4B57-A9DA-953555B41CC1}" srcId="{BB25A7B9-996A-40C9-8EDC-6322B5466A26}" destId="{5F6B1CAD-7680-4AB7-8E03-B26FDE9986DB}" srcOrd="0" destOrd="0" parTransId="{A7B0598A-4FCF-4DD1-941C-EBDAC9B6883F}" sibTransId="{34213968-E49E-4A62-9299-278500E0A096}"/>
    <dgm:cxn modelId="{3CC2788F-0F25-4983-AB2F-63E683376D22}" srcId="{5F6B1CAD-7680-4AB7-8E03-B26FDE9986DB}" destId="{925ECC31-F6B4-4CCB-B990-545146E5F447}" srcOrd="3" destOrd="0" parTransId="{40180198-5D47-464C-B118-C38ED813AB0B}" sibTransId="{D04EA735-C601-48C8-A2BA-CB8437350520}"/>
    <dgm:cxn modelId="{A50D17F5-440E-4027-BB42-EFC5E3C68854}" srcId="{E92719CA-D58A-44BD-89DF-4167D876A59E}" destId="{9EDB63D0-0F53-43E2-8639-8DBF3363B726}" srcOrd="2" destOrd="0" parTransId="{6D8C6D0A-8180-4E5F-97E6-30A501D911E4}" sibTransId="{4CA038FD-F4FD-40F6-939E-66A1EE2EDA3D}"/>
    <dgm:cxn modelId="{FDB024CC-A18E-4B2A-B695-2039B3D0E208}" type="presOf" srcId="{9EDB63D0-0F53-43E2-8639-8DBF3363B726}" destId="{1514068C-5E6E-49E1-9837-6D229F04D11F}" srcOrd="0" destOrd="2" presId="urn:microsoft.com/office/officeart/2005/8/layout/process3"/>
    <dgm:cxn modelId="{0F6C2541-8B02-4FDC-8D5C-F54E02B07D0E}" type="presParOf" srcId="{786F65CA-3157-4CC3-AAC5-F9BCCD303903}" destId="{47B3A1C7-4E9D-4E18-8768-FF8F723596F2}" srcOrd="0" destOrd="0" presId="urn:microsoft.com/office/officeart/2005/8/layout/process3"/>
    <dgm:cxn modelId="{81649949-CE0D-4288-8326-05D95ACD6CFA}" type="presParOf" srcId="{47B3A1C7-4E9D-4E18-8768-FF8F723596F2}" destId="{4D2982AA-F3CA-403C-B0A6-DEC280BE8A0C}" srcOrd="0" destOrd="0" presId="urn:microsoft.com/office/officeart/2005/8/layout/process3"/>
    <dgm:cxn modelId="{CEE2B803-94F4-4BEF-B90A-069B850121F2}" type="presParOf" srcId="{47B3A1C7-4E9D-4E18-8768-FF8F723596F2}" destId="{79628E9F-B102-40D5-A15E-C20C4F0FDB7D}" srcOrd="1" destOrd="0" presId="urn:microsoft.com/office/officeart/2005/8/layout/process3"/>
    <dgm:cxn modelId="{AA25ED9F-7DCB-4289-8AE2-68817E1C59D1}" type="presParOf" srcId="{47B3A1C7-4E9D-4E18-8768-FF8F723596F2}" destId="{135AF08A-33BC-48E3-B5B7-E796C280B700}" srcOrd="2" destOrd="0" presId="urn:microsoft.com/office/officeart/2005/8/layout/process3"/>
    <dgm:cxn modelId="{C541C5D6-47C5-4DC3-9A96-491AD62C841E}" type="presParOf" srcId="{786F65CA-3157-4CC3-AAC5-F9BCCD303903}" destId="{07579DD5-C9D8-4806-9501-72078670673B}" srcOrd="1" destOrd="0" presId="urn:microsoft.com/office/officeart/2005/8/layout/process3"/>
    <dgm:cxn modelId="{E3E7A692-6ADC-46F5-A25E-8B7A8C439742}" type="presParOf" srcId="{07579DD5-C9D8-4806-9501-72078670673B}" destId="{762B4DE6-48E3-4ACE-AC2B-64A69E518C4C}" srcOrd="0" destOrd="0" presId="urn:microsoft.com/office/officeart/2005/8/layout/process3"/>
    <dgm:cxn modelId="{5C9AA2ED-8E29-4ED7-9741-564CD34C32CF}" type="presParOf" srcId="{786F65CA-3157-4CC3-AAC5-F9BCCD303903}" destId="{8A9ECF08-E17B-4376-A326-3731CBD55C68}" srcOrd="2" destOrd="0" presId="urn:microsoft.com/office/officeart/2005/8/layout/process3"/>
    <dgm:cxn modelId="{0B2E587F-88B9-4618-8FF0-4524A2F5335F}" type="presParOf" srcId="{8A9ECF08-E17B-4376-A326-3731CBD55C68}" destId="{A10BE009-B086-44BC-867B-9A625788ACA2}" srcOrd="0" destOrd="0" presId="urn:microsoft.com/office/officeart/2005/8/layout/process3"/>
    <dgm:cxn modelId="{2F104194-7C4E-4F0A-ADD0-FD7CEF5F4806}" type="presParOf" srcId="{8A9ECF08-E17B-4376-A326-3731CBD55C68}" destId="{28909432-8DAA-479E-A05F-78E12F9039D9}" srcOrd="1" destOrd="0" presId="urn:microsoft.com/office/officeart/2005/8/layout/process3"/>
    <dgm:cxn modelId="{390E0A96-24EB-4A0E-9831-AF1D0AA8D70C}" type="presParOf" srcId="{8A9ECF08-E17B-4376-A326-3731CBD55C68}" destId="{1514068C-5E6E-49E1-9837-6D229F04D11F}" srcOrd="2" destOrd="0" presId="urn:microsoft.com/office/officeart/2005/8/layout/process3"/>
    <dgm:cxn modelId="{5B80296E-C604-4196-85C2-DA7763605065}" type="presParOf" srcId="{786F65CA-3157-4CC3-AAC5-F9BCCD303903}" destId="{E27DF48C-10C9-4AB3-9F38-66A6A9FF9138}" srcOrd="3" destOrd="0" presId="urn:microsoft.com/office/officeart/2005/8/layout/process3"/>
    <dgm:cxn modelId="{77AC5F8E-D82B-429F-9056-E2ED731EF7F2}" type="presParOf" srcId="{E27DF48C-10C9-4AB3-9F38-66A6A9FF9138}" destId="{135B3A59-DA3A-44EB-84C6-FFE9B84AC17B}" srcOrd="0" destOrd="0" presId="urn:microsoft.com/office/officeart/2005/8/layout/process3"/>
    <dgm:cxn modelId="{36B5243A-F0EC-4F16-BD30-1C1EB78A2D80}" type="presParOf" srcId="{786F65CA-3157-4CC3-AAC5-F9BCCD303903}" destId="{BA4057EC-CECC-466D-BC58-D61CABAB2B6B}" srcOrd="4" destOrd="0" presId="urn:microsoft.com/office/officeart/2005/8/layout/process3"/>
    <dgm:cxn modelId="{1F0BBE92-900E-4DFC-9B5B-3E88904AD888}" type="presParOf" srcId="{BA4057EC-CECC-466D-BC58-D61CABAB2B6B}" destId="{9A5BFE1C-6DC0-497C-8F4B-CD423A2CDADA}" srcOrd="0" destOrd="0" presId="urn:microsoft.com/office/officeart/2005/8/layout/process3"/>
    <dgm:cxn modelId="{7C008EB9-663A-453F-9EE3-A512EF72D18B}" type="presParOf" srcId="{BA4057EC-CECC-466D-BC58-D61CABAB2B6B}" destId="{64218B06-BD43-4F6C-A471-6831FFDD74E4}" srcOrd="1" destOrd="0" presId="urn:microsoft.com/office/officeart/2005/8/layout/process3"/>
    <dgm:cxn modelId="{543F95B0-7A7B-4B96-BD42-918515E07D25}" type="presParOf" srcId="{BA4057EC-CECC-466D-BC58-D61CABAB2B6B}" destId="{226298B2-BA85-48FA-B849-D005D9391B31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628E9F-B102-40D5-A15E-C20C4F0FDB7D}">
      <dsp:nvSpPr>
        <dsp:cNvPr id="0" name=""/>
        <dsp:cNvSpPr/>
      </dsp:nvSpPr>
      <dsp:spPr>
        <a:xfrm>
          <a:off x="6958" y="468188"/>
          <a:ext cx="1999010" cy="111696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ТЕРРИТОРИАЛЬНАЯ СХЕМА</a:t>
          </a:r>
          <a:endParaRPr lang="ru-RU" sz="1600" b="1" kern="1200" dirty="0"/>
        </a:p>
      </dsp:txBody>
      <dsp:txXfrm>
        <a:off x="6958" y="468188"/>
        <a:ext cx="1999010" cy="744642"/>
      </dsp:txXfrm>
    </dsp:sp>
    <dsp:sp modelId="{135AF08A-33BC-48E3-B5B7-E796C280B700}">
      <dsp:nvSpPr>
        <dsp:cNvPr id="0" name=""/>
        <dsp:cNvSpPr/>
      </dsp:nvSpPr>
      <dsp:spPr>
        <a:xfrm>
          <a:off x="456953" y="1212830"/>
          <a:ext cx="1861605" cy="297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План развития;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Прогноз натуральных показателей;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Схема движения отходов от потребителей до объектов по обращению с отходами;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Зона деятельности регионального оператора</a:t>
          </a:r>
          <a:endParaRPr lang="ru-RU" sz="1400" kern="1200" dirty="0"/>
        </a:p>
      </dsp:txBody>
      <dsp:txXfrm>
        <a:off x="456953" y="1212830"/>
        <a:ext cx="1861605" cy="2973600"/>
      </dsp:txXfrm>
    </dsp:sp>
    <dsp:sp modelId="{07579DD5-C9D8-4806-9501-72078670673B}">
      <dsp:nvSpPr>
        <dsp:cNvPr id="0" name=""/>
        <dsp:cNvSpPr/>
      </dsp:nvSpPr>
      <dsp:spPr>
        <a:xfrm>
          <a:off x="2271005" y="608766"/>
          <a:ext cx="561878" cy="463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271005" y="608766"/>
        <a:ext cx="561878" cy="463485"/>
      </dsp:txXfrm>
    </dsp:sp>
    <dsp:sp modelId="{28909432-8DAA-479E-A05F-78E12F9039D9}">
      <dsp:nvSpPr>
        <dsp:cNvPr id="0" name=""/>
        <dsp:cNvSpPr/>
      </dsp:nvSpPr>
      <dsp:spPr>
        <a:xfrm>
          <a:off x="3066116" y="468188"/>
          <a:ext cx="1861605" cy="111696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КОНЦЕССИЯ, СОГЛАШЕНИЕ О ГЧП </a:t>
          </a:r>
          <a:endParaRPr lang="ru-RU" sz="1400" b="1" kern="1200" dirty="0"/>
        </a:p>
      </dsp:txBody>
      <dsp:txXfrm>
        <a:off x="3066116" y="468188"/>
        <a:ext cx="1861605" cy="744642"/>
      </dsp:txXfrm>
    </dsp:sp>
    <dsp:sp modelId="{1514068C-5E6E-49E1-9837-6D229F04D11F}">
      <dsp:nvSpPr>
        <dsp:cNvPr id="0" name=""/>
        <dsp:cNvSpPr/>
      </dsp:nvSpPr>
      <dsp:spPr>
        <a:xfrm>
          <a:off x="3447408" y="1212830"/>
          <a:ext cx="1861605" cy="297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Создание и реконструкция объектов 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Эксплуатация объектов;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Объемы финансирования;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Долгосрочные параметры</a:t>
          </a:r>
          <a:endParaRPr lang="ru-RU" sz="1400" kern="1200" dirty="0"/>
        </a:p>
      </dsp:txBody>
      <dsp:txXfrm>
        <a:off x="3447408" y="1212830"/>
        <a:ext cx="1861605" cy="2973600"/>
      </dsp:txXfrm>
    </dsp:sp>
    <dsp:sp modelId="{E27DF48C-10C9-4AB3-9F38-66A6A9FF9138}">
      <dsp:nvSpPr>
        <dsp:cNvPr id="0" name=""/>
        <dsp:cNvSpPr/>
      </dsp:nvSpPr>
      <dsp:spPr>
        <a:xfrm>
          <a:off x="5209934" y="608766"/>
          <a:ext cx="598290" cy="4634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5209934" y="608766"/>
        <a:ext cx="598290" cy="463485"/>
      </dsp:txXfrm>
    </dsp:sp>
    <dsp:sp modelId="{64218B06-BD43-4F6C-A471-6831FFDD74E4}">
      <dsp:nvSpPr>
        <dsp:cNvPr id="0" name=""/>
        <dsp:cNvSpPr/>
      </dsp:nvSpPr>
      <dsp:spPr>
        <a:xfrm>
          <a:off x="6056572" y="468188"/>
          <a:ext cx="1861605" cy="111696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ВЫБОР РЕГИОНАЛЬНОГО ОПЕРАТОРА</a:t>
          </a:r>
          <a:endParaRPr lang="ru-RU" sz="1400" b="1" kern="1200" dirty="0"/>
        </a:p>
      </dsp:txBody>
      <dsp:txXfrm>
        <a:off x="6056572" y="468188"/>
        <a:ext cx="1861605" cy="744642"/>
      </dsp:txXfrm>
    </dsp:sp>
    <dsp:sp modelId="{226298B2-BA85-48FA-B849-D005D9391B31}">
      <dsp:nvSpPr>
        <dsp:cNvPr id="0" name=""/>
        <dsp:cNvSpPr/>
      </dsp:nvSpPr>
      <dsp:spPr>
        <a:xfrm>
          <a:off x="6437864" y="1212830"/>
          <a:ext cx="1861605" cy="2973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Организации деятельности по обращению с твердыми коммунальными отходами;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Плановые показатели эффективности;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Стоимость услуг регионального оператора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>
        <a:off x="6437864" y="1212830"/>
        <a:ext cx="1861605" cy="2973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4D667-93C7-294A-BB6A-C939C6FC7FE1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8944D-1477-7544-8879-62A49FAD3A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44139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4167D-9050-3941-8187-CFA9EC6BA297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5454B-5F7B-D94E-8879-A617D93E8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26290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457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6" algn="l" defTabSz="457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0" algn="l" defTabSz="457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3" algn="l" defTabSz="457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6" algn="l" defTabSz="457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0" algn="l" defTabSz="457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72" algn="l" defTabSz="457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6" algn="l" defTabSz="4571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5454B-5F7B-D94E-8879-A617D93E898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5454B-5F7B-D94E-8879-A617D93E898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A1B6-3F80-C945-BD40-C81FBA61E325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932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37C0-0ADF-064D-9455-D942EB29CE40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095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456F-B777-124E-A8A2-A8294D5B2AC1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329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DC17D-2718-994B-8DC8-4D4A96BBBD72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802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AB04-8455-414E-BF33-791FADBF1141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146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99D8-ED06-7041-A7A5-7459B47C58F6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327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871-CCD1-EF4C-ACFE-42E7F6A904F5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356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6E24-D540-304B-B2BF-417076721A53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757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F17D-4B4E-C541-9EB3-D4C63A0AAD9F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370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6C2-1CAB-BA4C-94CE-5EA96D743A53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045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6" indent="0">
              <a:buNone/>
              <a:defRPr sz="2400"/>
            </a:lvl3pPr>
            <a:lvl4pPr marL="1371460" indent="0">
              <a:buNone/>
              <a:defRPr sz="2000"/>
            </a:lvl4pPr>
            <a:lvl5pPr marL="1828613" indent="0">
              <a:buNone/>
              <a:defRPr sz="2000"/>
            </a:lvl5pPr>
            <a:lvl6pPr marL="2285766" indent="0">
              <a:buNone/>
              <a:defRPr sz="2000"/>
            </a:lvl6pPr>
            <a:lvl7pPr marL="2742920" indent="0">
              <a:buNone/>
              <a:defRPr sz="2000"/>
            </a:lvl7pPr>
            <a:lvl8pPr marL="3200072" indent="0">
              <a:buNone/>
              <a:defRPr sz="2000"/>
            </a:lvl8pPr>
            <a:lvl9pPr marL="3657226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22A0-1F5E-EB4C-9D76-7F01C8A2495D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501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0" tIns="45716" rIns="91430" bIns="45716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30" tIns="45716" rIns="91430" bIns="45716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8E909-C4DD-FC49-BF64-15DB41B30324}" type="datetime1">
              <a:rPr lang="en-US" smtClean="0"/>
              <a:pPr/>
              <a:t>12/10/2015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A2E15-AE51-EC40-86BE-639E03647E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328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ftr="0" dt="0"/>
  <p:txStyles>
    <p:titleStyle>
      <a:lvl1pPr algn="ctr" defTabSz="4571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5" indent="-342865" algn="l" defTabSz="45715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2" algn="l" defTabSz="45715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3" indent="-228576" algn="l" defTabSz="45715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6" indent="-228576" algn="l" defTabSz="45715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0" indent="-228576" algn="l" defTabSz="45715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2" indent="-228576" algn="l" defTabSz="45715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2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defTabSz="4571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 useBgFill="1">
        <p:nvSpPr>
          <p:cNvPr id="3" name="TextBox 2"/>
          <p:cNvSpPr txBox="1"/>
          <p:nvPr/>
        </p:nvSpPr>
        <p:spPr>
          <a:xfrm>
            <a:off x="4072270" y="1329071"/>
            <a:ext cx="488034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PF DinDisplay Pro Medium"/>
              </a:rPr>
              <a:t>МЕХАНИЗМЫ ПРИВЛЕЧЕНИЯ ИНВЕСТИЦИЙ В КОММУНАЛЬНЫЙ КОМПЛЕКС</a:t>
            </a:r>
            <a:endParaRPr lang="ru-RU" sz="2400" b="1" dirty="0">
              <a:latin typeface="PF DinDisplay Pro Medium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433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0911"/>
            <a:ext cx="9144000" cy="11098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00095" y="1223666"/>
            <a:ext cx="5143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PF DinDisplay Pro" panose="02000506030000020004" pitchFamily="2" charset="0"/>
              </a:rPr>
              <a:t>НОРМЫ ЗАКОНА</a:t>
            </a:r>
            <a:endParaRPr lang="ru-RU" b="1" dirty="0">
              <a:solidFill>
                <a:schemeClr val="bg1"/>
              </a:solidFill>
              <a:latin typeface="PF DinDisplay Pro" panose="02000506030000020004" pitchFamily="2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4371" y="6350935"/>
            <a:ext cx="705478" cy="444190"/>
          </a:xfrm>
          <a:prstGeom prst="rect">
            <a:avLst/>
          </a:prstGeom>
        </p:spPr>
      </p:pic>
      <p:sp>
        <p:nvSpPr>
          <p:cNvPr id="36" name="Номер слайда 13"/>
          <p:cNvSpPr txBox="1">
            <a:spLocks/>
          </p:cNvSpPr>
          <p:nvPr/>
        </p:nvSpPr>
        <p:spPr>
          <a:xfrm>
            <a:off x="7854587" y="6368428"/>
            <a:ext cx="1219200" cy="366712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04A88A7-2DD6-8B4E-9583-A8260EF5A7DF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81339" y="118023"/>
            <a:ext cx="6698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PF DinDisplay Pro" panose="02000506030000020004" pitchFamily="2" charset="0"/>
              </a:rPr>
              <a:t>СРАВНЕНИЕ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PF DinDisplay Pro" panose="02000506030000020004" pitchFamily="2" charset="0"/>
              </a:rPr>
              <a:t>МЕХАНИЗМОВ ГЧП В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PF DinDisplay Pro" panose="02000506030000020004" pitchFamily="2" charset="0"/>
              </a:rPr>
              <a:t>СФЕРЕ ОБРАЩЕНИЯ С ОТХОДАМИ И В ТЕПЛО-, ВОДОСНАБЖЕНИИ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PF DinDisplay Pro" panose="02000506030000020004" pitchFamily="2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78130" y="825384"/>
          <a:ext cx="8857871" cy="547967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182837"/>
                <a:gridCol w="3710763"/>
                <a:gridCol w="3964271"/>
              </a:tblGrid>
              <a:tr h="334917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ТЕПЛО-,</a:t>
                      </a:r>
                      <a:r>
                        <a:rPr lang="ru-RU" sz="1500" baseline="0" dirty="0" smtClean="0"/>
                        <a:t> </a:t>
                      </a:r>
                      <a:r>
                        <a:rPr lang="ru-RU" sz="1500" baseline="0" dirty="0" smtClean="0"/>
                        <a:t>ВОДОСНАБЖЕНИЕ (концессия)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ОБРАЩЕНИЕ С </a:t>
                      </a:r>
                      <a:r>
                        <a:rPr lang="ru-RU" sz="1500" dirty="0" smtClean="0"/>
                        <a:t>ОТХОДАМИ (концессия,</a:t>
                      </a:r>
                      <a:r>
                        <a:rPr lang="ru-RU" sz="1500" baseline="0" dirty="0" smtClean="0"/>
                        <a:t> ГЧП</a:t>
                      </a:r>
                      <a:r>
                        <a:rPr lang="ru-RU" sz="1500" dirty="0" smtClean="0"/>
                        <a:t>)</a:t>
                      </a:r>
                      <a:endParaRPr lang="ru-RU" sz="1500" dirty="0"/>
                    </a:p>
                  </a:txBody>
                  <a:tcPr/>
                </a:tc>
              </a:tr>
              <a:tr h="26446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Отчуждение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65113" indent="-265113" algn="just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Отчуждение имущества</a:t>
                      </a:r>
                      <a:r>
                        <a:rPr lang="ru-RU" sz="1400" baseline="0" dirty="0" smtClean="0"/>
                        <a:t> запрещается</a:t>
                      </a:r>
                      <a:endParaRPr lang="ru-RU" sz="14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65113" marR="0" indent="-265113" algn="just" defTabSz="4571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aseline="0" dirty="0" smtClean="0"/>
                        <a:t>Отчуждение имущества при ГЧП</a:t>
                      </a:r>
                      <a:endParaRPr lang="ru-RU" sz="1400" baseline="0" dirty="0" smtClean="0"/>
                    </a:p>
                  </a:txBody>
                  <a:tcPr>
                    <a:noFill/>
                  </a:tcPr>
                </a:tc>
              </a:tr>
              <a:tr h="1370248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Тариф</a:t>
                      </a:r>
                      <a:endParaRPr lang="ru-RU" sz="15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65113" indent="-265113" algn="just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Устанавливаются </a:t>
                      </a:r>
                      <a:r>
                        <a:rPr lang="ru-RU" sz="1400" dirty="0" smtClean="0"/>
                        <a:t>метод регулирования и долгосрочные </a:t>
                      </a:r>
                      <a:r>
                        <a:rPr lang="ru-RU" sz="1400" dirty="0" smtClean="0"/>
                        <a:t>параметры.</a:t>
                      </a:r>
                      <a:r>
                        <a:rPr lang="ru-RU" sz="1400" baseline="0" dirty="0" smtClean="0"/>
                        <a:t> </a:t>
                      </a:r>
                      <a:endParaRPr lang="ru-RU" sz="1400" dirty="0" smtClean="0"/>
                    </a:p>
                    <a:p>
                      <a:pPr marL="265113" indent="-265113" algn="just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Регулирование тарифов </a:t>
                      </a:r>
                      <a:r>
                        <a:rPr lang="ru-RU" sz="1400" dirty="0" smtClean="0"/>
                        <a:t>по </a:t>
                      </a:r>
                      <a:r>
                        <a:rPr lang="ru-RU" sz="1400" dirty="0" smtClean="0"/>
                        <a:t>нормам, действующим на момент заключения КС, переход на актуальные нормы - по согласию согласие сторон и </a:t>
                      </a:r>
                      <a:r>
                        <a:rPr lang="ru-RU" sz="1400" dirty="0" smtClean="0"/>
                        <a:t>РЭК.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65113" indent="-265113" algn="just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baseline="0" dirty="0" smtClean="0"/>
                        <a:t>Могут </a:t>
                      </a:r>
                      <a:r>
                        <a:rPr lang="ru-RU" sz="1400" baseline="0" dirty="0" smtClean="0"/>
                        <a:t>быть установлены долгосрочные параметры, согласованные в установленном порядке с органом регулирования</a:t>
                      </a:r>
                      <a:r>
                        <a:rPr lang="ru-RU" sz="1400" baseline="0" dirty="0" smtClean="0"/>
                        <a:t>. </a:t>
                      </a:r>
                      <a:endParaRPr lang="ru-RU" sz="1400" baseline="0" dirty="0" smtClean="0"/>
                    </a:p>
                    <a:p>
                      <a:pPr marL="265113" marR="0" indent="-265113" algn="just" defTabSz="4571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/>
                        <a:t>Может </a:t>
                      </a:r>
                      <a:r>
                        <a:rPr lang="ru-RU" sz="1400" dirty="0" smtClean="0"/>
                        <a:t>быть установлен порядок и условия установления</a:t>
                      </a:r>
                      <a:r>
                        <a:rPr lang="ru-RU" sz="1400" baseline="0" dirty="0" smtClean="0"/>
                        <a:t> и изменения цен (тарифов</a:t>
                      </a:r>
                      <a:r>
                        <a:rPr lang="ru-RU" sz="1400" baseline="0" dirty="0" smtClean="0"/>
                        <a:t>).</a:t>
                      </a:r>
                      <a:endParaRPr lang="ru-RU" sz="1400" baseline="0" dirty="0" smtClean="0"/>
                    </a:p>
                  </a:txBody>
                  <a:tcPr>
                    <a:noFill/>
                  </a:tcPr>
                </a:tc>
              </a:tr>
              <a:tr h="2033365">
                <a:tc>
                  <a:txBody>
                    <a:bodyPr/>
                    <a:lstStyle/>
                    <a:p>
                      <a:pPr marL="273050" indent="-273050" defTabSz="273050">
                        <a:buFont typeface="Wingdings" pitchFamily="2" charset="2"/>
                        <a:buNone/>
                        <a:tabLst/>
                      </a:pPr>
                      <a:r>
                        <a:rPr lang="ru-RU" sz="1500" baseline="0" dirty="0" smtClean="0"/>
                        <a:t>Инвестиции</a:t>
                      </a:r>
                      <a:endParaRPr lang="ru-RU" sz="15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73050" indent="-273050" defTabSz="273050">
                        <a:spcAft>
                          <a:spcPts val="500"/>
                        </a:spcAft>
                        <a:buFont typeface="Arial" pitchFamily="34" charset="0"/>
                        <a:buChar char="•"/>
                        <a:tabLst/>
                      </a:pPr>
                      <a:r>
                        <a:rPr lang="ru-RU" sz="1400" baseline="0" dirty="0" smtClean="0"/>
                        <a:t>В КС устанавливается предельный размер инвестиций (по годам или на весь срок концессии).</a:t>
                      </a:r>
                    </a:p>
                    <a:p>
                      <a:pPr marL="273050" indent="-273050" defTabSz="273050">
                        <a:spcAft>
                          <a:spcPts val="500"/>
                        </a:spcAft>
                        <a:buFont typeface="Arial" pitchFamily="34" charset="0"/>
                        <a:buChar char="•"/>
                        <a:tabLst/>
                      </a:pPr>
                      <a:r>
                        <a:rPr lang="ru-RU" sz="1400" baseline="0" dirty="0" smtClean="0"/>
                        <a:t>В КС устанавливается задание из конкурсной документации и мероприятия из конкурсного предложения.</a:t>
                      </a:r>
                    </a:p>
                    <a:p>
                      <a:pPr marL="273050" indent="-273050" defTabSz="273050">
                        <a:spcAft>
                          <a:spcPts val="500"/>
                        </a:spcAft>
                        <a:buFont typeface="Arial" pitchFamily="34" charset="0"/>
                        <a:buChar char="•"/>
                        <a:tabLst/>
                      </a:pPr>
                      <a:r>
                        <a:rPr lang="ru-RU" sz="1400" baseline="0" dirty="0" smtClean="0"/>
                        <a:t>В КС устанавливаются плановые показатели деятельности концессионера.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65113" marR="0" indent="-265113" algn="l" defTabSz="4571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aseline="0" dirty="0" smtClean="0"/>
                        <a:t>Устанавливается </a:t>
                      </a:r>
                      <a:r>
                        <a:rPr lang="ru-RU" sz="1400" baseline="0" dirty="0" smtClean="0"/>
                        <a:t>размер инвестиций </a:t>
                      </a:r>
                      <a:r>
                        <a:rPr lang="ru-RU" sz="1400" baseline="0" dirty="0" smtClean="0"/>
                        <a:t>за </a:t>
                      </a:r>
                      <a:r>
                        <a:rPr lang="ru-RU" sz="1400" baseline="0" dirty="0" smtClean="0"/>
                        <a:t>весь срок </a:t>
                      </a:r>
                      <a:r>
                        <a:rPr lang="ru-RU" sz="1400" baseline="0" dirty="0" smtClean="0"/>
                        <a:t>соглашения.</a:t>
                      </a:r>
                      <a:endParaRPr lang="ru-RU" sz="1400" baseline="0" dirty="0" smtClean="0"/>
                    </a:p>
                    <a:p>
                      <a:pPr marL="265113" marR="0" indent="-265113" algn="l" defTabSz="4571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/>
                        <a:t>Мероприятия</a:t>
                      </a:r>
                      <a:r>
                        <a:rPr lang="ru-RU" sz="1400" baseline="0" dirty="0" smtClean="0"/>
                        <a:t>, объем и источники инвестиций определяются в утвержденных инвестиционных программах.</a:t>
                      </a:r>
                    </a:p>
                    <a:p>
                      <a:pPr marL="265113" marR="0" indent="-265113" algn="l" defTabSz="4571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baseline="0" dirty="0" smtClean="0"/>
                        <a:t>Показатели эффективности использования объектов определяются в утвержденных инвестиционных программах.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PF DinDisplay Pro" panose="02000506030000020004" pitchFamily="2" charset="0"/>
                      </a:endParaRPr>
                    </a:p>
                  </a:txBody>
                  <a:tcPr>
                    <a:noFill/>
                  </a:tcPr>
                </a:tc>
              </a:tr>
              <a:tr h="513146">
                <a:tc>
                  <a:txBody>
                    <a:bodyPr/>
                    <a:lstStyle/>
                    <a:p>
                      <a:r>
                        <a:rPr lang="ru-RU" sz="1500" baseline="0" dirty="0" smtClean="0"/>
                        <a:t>Критерии</a:t>
                      </a:r>
                      <a:endParaRPr lang="ru-RU" sz="15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500" dirty="0" smtClean="0"/>
                        <a:t>Дисконтированная</a:t>
                      </a:r>
                      <a:r>
                        <a:rPr lang="ru-RU" sz="1500" baseline="0" dirty="0" smtClean="0"/>
                        <a:t> валовая выручка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500" dirty="0" smtClean="0"/>
                        <a:t>Сумма произведений</a:t>
                      </a:r>
                      <a:r>
                        <a:rPr lang="ru-RU" sz="1500" baseline="0" dirty="0" smtClean="0"/>
                        <a:t> значений критериев на  </a:t>
                      </a:r>
                      <a:r>
                        <a:rPr lang="ru-RU" sz="1500" baseline="0" dirty="0" smtClean="0"/>
                        <a:t>весовые коэффициенты</a:t>
                      </a:r>
                      <a:endParaRPr lang="ru-RU" sz="1500" dirty="0"/>
                    </a:p>
                  </a:txBody>
                  <a:tcPr>
                    <a:noFill/>
                  </a:tcPr>
                </a:tc>
              </a:tr>
              <a:tr h="810148">
                <a:tc>
                  <a:txBody>
                    <a:bodyPr/>
                    <a:lstStyle/>
                    <a:p>
                      <a:r>
                        <a:rPr lang="ru-RU" sz="1500" baseline="0" dirty="0" smtClean="0"/>
                        <a:t>Способы заключения</a:t>
                      </a:r>
                      <a:endParaRPr lang="ru-RU" sz="1500" b="1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65113" indent="-265113">
                        <a:buFont typeface="Arial" pitchFamily="34" charset="0"/>
                        <a:buChar char="•"/>
                      </a:pPr>
                      <a:r>
                        <a:rPr lang="ru-RU" sz="1500" dirty="0" smtClean="0"/>
                        <a:t>Предложение</a:t>
                      </a:r>
                      <a:r>
                        <a:rPr lang="ru-RU" sz="1500" baseline="0" dirty="0" smtClean="0"/>
                        <a:t> по частной инициативе;</a:t>
                      </a:r>
                    </a:p>
                    <a:p>
                      <a:pPr marL="265113" indent="-265113">
                        <a:buFont typeface="Arial" pitchFamily="34" charset="0"/>
                        <a:buChar char="•"/>
                      </a:pPr>
                      <a:r>
                        <a:rPr lang="ru-RU" sz="1500" baseline="0" dirty="0" smtClean="0"/>
                        <a:t>Конкурс;</a:t>
                      </a:r>
                    </a:p>
                    <a:p>
                      <a:pPr marL="265113" indent="-265113">
                        <a:buFont typeface="Arial" pitchFamily="34" charset="0"/>
                        <a:buChar char="•"/>
                      </a:pPr>
                      <a:r>
                        <a:rPr lang="ru-RU" sz="1500" baseline="0" dirty="0" smtClean="0"/>
                        <a:t>Трансформация договора аренды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65113" indent="-265113">
                        <a:buFont typeface="Arial" pitchFamily="34" charset="0"/>
                        <a:buChar char="•"/>
                      </a:pPr>
                      <a:r>
                        <a:rPr lang="ru-RU" sz="1500" dirty="0" smtClean="0"/>
                        <a:t>Предложение о реализации</a:t>
                      </a:r>
                      <a:r>
                        <a:rPr lang="ru-RU" sz="1500" baseline="0" dirty="0" smtClean="0"/>
                        <a:t> проекта ГЧП (оценка эффективности субъектом РФ);</a:t>
                      </a:r>
                    </a:p>
                    <a:p>
                      <a:pPr marL="265113" indent="-265113">
                        <a:buFont typeface="Arial" pitchFamily="34" charset="0"/>
                        <a:buChar char="•"/>
                      </a:pPr>
                      <a:r>
                        <a:rPr lang="ru-RU" sz="1500" baseline="0" dirty="0" smtClean="0"/>
                        <a:t>Конкурс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68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Скругленный прямоугольник 36"/>
          <p:cNvSpPr/>
          <p:nvPr/>
        </p:nvSpPr>
        <p:spPr>
          <a:xfrm>
            <a:off x="7358735" y="4030082"/>
            <a:ext cx="1603169" cy="1374178"/>
          </a:xfrm>
          <a:prstGeom prst="roundRect">
            <a:avLst/>
          </a:prstGeom>
          <a:gradFill>
            <a:gsLst>
              <a:gs pos="0">
                <a:schemeClr val="accent5">
                  <a:lumMod val="75000"/>
                  <a:alpha val="46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06743" y="2411042"/>
            <a:ext cx="2904232" cy="2256652"/>
          </a:xfrm>
          <a:prstGeom prst="roundRect">
            <a:avLst/>
          </a:prstGeom>
          <a:gradFill>
            <a:gsLst>
              <a:gs pos="0">
                <a:schemeClr val="accent5">
                  <a:lumMod val="75000"/>
                  <a:alpha val="46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432115" y="1314770"/>
            <a:ext cx="3612071" cy="4394914"/>
          </a:xfrm>
          <a:prstGeom prst="roundRect">
            <a:avLst/>
          </a:prstGeom>
          <a:gradFill>
            <a:gsLst>
              <a:gs pos="0">
                <a:schemeClr val="accent5">
                  <a:lumMod val="75000"/>
                  <a:alpha val="46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9852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2165623" y="91125"/>
            <a:ext cx="6978377" cy="707878"/>
          </a:xfrm>
          <a:prstGeom prst="rect">
            <a:avLst/>
          </a:prstGeom>
        </p:spPr>
        <p:txBody>
          <a:bodyPr wrap="square" lIns="91430" tIns="45716" rIns="91430" bIns="45716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a typeface="ＭＳ Ｐゴシック" charset="0"/>
                <a:cs typeface="Calibri"/>
              </a:rPr>
              <a:t>ОБЩАЯ СХЕМА ТАРИФНОГО РЕГУЛИРОВАНИЯ 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a typeface="ＭＳ Ｐゴシック" charset="0"/>
                <a:cs typeface="Calibri"/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a typeface="ＭＳ Ｐゴシック" charset="0"/>
                <a:cs typeface="Calibri"/>
              </a:rPr>
              <a:t>В СФЕРЕ ОБРАЩЕНИЯ С ОТХОДАМИ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2465" y="2524671"/>
            <a:ext cx="28204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Тарифы операторов по обращению с твердыми коммунальными отходами:</a:t>
            </a:r>
          </a:p>
          <a:p>
            <a:endParaRPr lang="ru-RU" sz="1600" b="1" dirty="0" smtClean="0"/>
          </a:p>
          <a:p>
            <a:pPr marL="273050" indent="-273050">
              <a:buFont typeface="Arial" pitchFamily="34" charset="0"/>
              <a:buChar char="•"/>
            </a:pPr>
            <a:r>
              <a:rPr lang="ru-RU" sz="1600" dirty="0" smtClean="0"/>
              <a:t>Обработка;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ru-RU" sz="1600" dirty="0" smtClean="0"/>
              <a:t>Обезвреживание;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ru-RU" sz="1600" dirty="0" smtClean="0"/>
              <a:t>Захоронение твердых коммунальных отходов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674735" y="1481717"/>
            <a:ext cx="327896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Единый тариф на услугу по обращению с отходами регионального оператора:</a:t>
            </a:r>
          </a:p>
          <a:p>
            <a:endParaRPr lang="ru-RU" sz="1600" b="1" dirty="0" smtClean="0"/>
          </a:p>
          <a:p>
            <a:pPr marL="273050" indent="-273050">
              <a:buFont typeface="Arial" pitchFamily="34" charset="0"/>
              <a:buChar char="•"/>
            </a:pPr>
            <a:r>
              <a:rPr lang="ru-RU" sz="1600" dirty="0" smtClean="0"/>
              <a:t>Сумма НВВ операторов по обращению с отходами на обработку, обезвреживание, захоронение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ru-RU" sz="1600" dirty="0" smtClean="0"/>
              <a:t>Сумма НВВ регионального оператора по обращению с отходами на обработку, обезвреживание, захоронение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ru-RU" sz="1600" dirty="0" smtClean="0"/>
              <a:t>Расходы на сбор, транспортировку отходов;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ru-RU" sz="1600" dirty="0" smtClean="0"/>
              <a:t>Сбытовая надбавка</a:t>
            </a:r>
          </a:p>
          <a:p>
            <a:endParaRPr lang="ru-RU" dirty="0"/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7053578" y="3624887"/>
            <a:ext cx="283891" cy="1608829"/>
          </a:xfrm>
          <a:prstGeom prst="rightBrac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337469" y="4156498"/>
            <a:ext cx="1603169" cy="107721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ru-RU" sz="1600" b="1" dirty="0" smtClean="0"/>
              <a:t>Стоимость услуг регионального оператора</a:t>
            </a:r>
            <a:endParaRPr lang="ru-RU" sz="1600" b="1" dirty="0"/>
          </a:p>
        </p:txBody>
      </p:sp>
      <p:sp>
        <p:nvSpPr>
          <p:cNvPr id="26" name="Левая фигурная скобка 25"/>
          <p:cNvSpPr/>
          <p:nvPr/>
        </p:nvSpPr>
        <p:spPr>
          <a:xfrm>
            <a:off x="3134725" y="2545021"/>
            <a:ext cx="286757" cy="1878126"/>
          </a:xfrm>
          <a:prstGeom prst="leftBrac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398138" y="5062737"/>
            <a:ext cx="2535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Метод индексации,</a:t>
            </a:r>
          </a:p>
          <a:p>
            <a:pPr algn="ctr"/>
            <a:r>
              <a:rPr lang="ru-RU" sz="1600" dirty="0" smtClean="0"/>
              <a:t>Метод экономически обоснованных затрат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98136" y="4967040"/>
            <a:ext cx="2535070" cy="1065834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98136" y="1481717"/>
            <a:ext cx="2500831" cy="65682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398137" y="1513616"/>
            <a:ext cx="2500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Концессии, соглашения о ГЧП, иные формы договоров</a:t>
            </a:r>
            <a:endParaRPr lang="ru-RU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7337469" y="2590200"/>
            <a:ext cx="16031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Конкурс на выбор регионального оператора</a:t>
            </a:r>
            <a:endParaRPr lang="ru-RU" sz="16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7316203" y="2549781"/>
            <a:ext cx="1603169" cy="114953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1552255" y="1782915"/>
            <a:ext cx="221445" cy="996505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1567281" y="4336799"/>
            <a:ext cx="221445" cy="996505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7945968" y="3390611"/>
            <a:ext cx="221445" cy="99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19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9852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2165623" y="91125"/>
            <a:ext cx="6978377" cy="400101"/>
          </a:xfrm>
          <a:prstGeom prst="rect">
            <a:avLst/>
          </a:prstGeom>
        </p:spPr>
        <p:txBody>
          <a:bodyPr wrap="square" lIns="91430" tIns="45716" rIns="91430" bIns="45716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a typeface="ＭＳ Ｐゴシック" charset="0"/>
                <a:cs typeface="Calibri"/>
              </a:rPr>
              <a:t>СЕМИНАР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a typeface="ＭＳ Ｐゴシック" charset="0"/>
                <a:cs typeface="Calibri"/>
              </a:rPr>
              <a:t>В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ea typeface="ＭＳ Ｐゴシック" charset="0"/>
                <a:cs typeface="Calibri"/>
              </a:rPr>
              <a:t>СФЕРЕ ОБРАЩЕНИЯ С ОТХОДАМИ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93404" y="1109852"/>
            <a:ext cx="8591108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Ассоциация ЖКХ «Развитие» при поддержке </a:t>
            </a:r>
            <a:r>
              <a:rPr lang="ru-RU" b="1" dirty="0" smtClean="0">
                <a:solidFill>
                  <a:srgbClr val="C00000"/>
                </a:solidFill>
              </a:rPr>
              <a:t>Минстроя России проводит  в Москве </a:t>
            </a:r>
            <a:r>
              <a:rPr lang="ru-RU" b="1" dirty="0" smtClean="0">
                <a:solidFill>
                  <a:srgbClr val="C00000"/>
                </a:solidFill>
              </a:rPr>
              <a:t>15.12.2015 г. </a:t>
            </a:r>
            <a:r>
              <a:rPr lang="ru-RU" b="1" dirty="0" smtClean="0">
                <a:solidFill>
                  <a:srgbClr val="C00000"/>
                </a:solidFill>
              </a:rPr>
              <a:t>практический семинар </a:t>
            </a:r>
            <a:r>
              <a:rPr lang="ru-RU" b="1" dirty="0" smtClean="0">
                <a:solidFill>
                  <a:srgbClr val="C00000"/>
                </a:solidFill>
              </a:rPr>
              <a:t>«Нормативно-правовое регулирование и практическая реализация новых положений законодательства в сфере обращения с твердыми коммунальными отходами</a:t>
            </a:r>
            <a:r>
              <a:rPr lang="ru-RU" b="1" dirty="0" smtClean="0">
                <a:solidFill>
                  <a:srgbClr val="C00000"/>
                </a:solidFill>
              </a:rPr>
              <a:t>»</a:t>
            </a:r>
          </a:p>
          <a:p>
            <a:pPr algn="ctr"/>
            <a:endParaRPr lang="ru-RU" sz="1600" b="1" dirty="0" smtClean="0">
              <a:solidFill>
                <a:srgbClr val="C00000"/>
              </a:solidFill>
            </a:endParaRPr>
          </a:p>
          <a:p>
            <a:pPr>
              <a:spcAft>
                <a:spcPts val="500"/>
              </a:spcAft>
            </a:pPr>
            <a:r>
              <a:rPr lang="ru-RU" sz="1600" dirty="0" smtClean="0"/>
              <a:t>Семинар включает обсуждению </a:t>
            </a:r>
            <a:r>
              <a:rPr lang="ru-RU" sz="1600" dirty="0" smtClean="0"/>
              <a:t>проектов нормативных правовых </a:t>
            </a:r>
            <a:r>
              <a:rPr lang="ru-RU" sz="1600" dirty="0" smtClean="0"/>
              <a:t>актов в сфере обращения с отходами:</a:t>
            </a:r>
            <a:endParaRPr lang="ru-RU" sz="1600" dirty="0" smtClean="0"/>
          </a:p>
          <a:p>
            <a:pPr marL="180975" indent="-180975">
              <a:spcAft>
                <a:spcPts val="500"/>
              </a:spcAft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1600" dirty="0" smtClean="0"/>
              <a:t>Правила </a:t>
            </a:r>
            <a:r>
              <a:rPr lang="ru-RU" sz="1600" dirty="0" smtClean="0"/>
              <a:t>обращения с твердыми коммунальными отходами и формы </a:t>
            </a:r>
            <a:r>
              <a:rPr lang="ru-RU" sz="1600" dirty="0" smtClean="0"/>
              <a:t>типовых договоров </a:t>
            </a:r>
            <a:r>
              <a:rPr lang="ru-RU" sz="1600" dirty="0" smtClean="0"/>
              <a:t>на оказание услуг по обращению с твердыми коммунальными </a:t>
            </a:r>
            <a:r>
              <a:rPr lang="ru-RU" sz="1600" dirty="0" smtClean="0"/>
              <a:t>отходами;</a:t>
            </a:r>
            <a:endParaRPr lang="ru-RU" sz="1600" dirty="0" smtClean="0"/>
          </a:p>
          <a:p>
            <a:pPr marL="180975" indent="-180975">
              <a:spcAft>
                <a:spcPts val="500"/>
              </a:spcAft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1600" dirty="0" smtClean="0"/>
              <a:t>Основы ценообразования </a:t>
            </a:r>
            <a:r>
              <a:rPr lang="ru-RU" sz="1600" dirty="0" smtClean="0"/>
              <a:t>и правила государственного регулирования тарифов в сфере обращения с твердыми коммунальными </a:t>
            </a:r>
            <a:r>
              <a:rPr lang="ru-RU" sz="1600" dirty="0" smtClean="0"/>
              <a:t>отходами;</a:t>
            </a:r>
            <a:endParaRPr lang="ru-RU" sz="1600" dirty="0" smtClean="0"/>
          </a:p>
          <a:p>
            <a:pPr marL="180975" indent="-180975">
              <a:spcAft>
                <a:spcPts val="500"/>
              </a:spcAft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1600" dirty="0" smtClean="0"/>
              <a:t>Порядок </a:t>
            </a:r>
            <a:r>
              <a:rPr lang="ru-RU" sz="1600" dirty="0" smtClean="0"/>
              <a:t>проведения торгов на оказание услуг по сбору и транспортированию твердых коммунальных отходов, проводимых региональным </a:t>
            </a:r>
            <a:r>
              <a:rPr lang="ru-RU" sz="1600" dirty="0" smtClean="0"/>
              <a:t>оператором;</a:t>
            </a:r>
            <a:endParaRPr lang="ru-RU" sz="1600" dirty="0" smtClean="0"/>
          </a:p>
          <a:p>
            <a:pPr marL="180975" indent="-180975">
              <a:spcAft>
                <a:spcPts val="500"/>
              </a:spcAft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1600" dirty="0" smtClean="0"/>
              <a:t>Порядок </a:t>
            </a:r>
            <a:r>
              <a:rPr lang="ru-RU" sz="1600" dirty="0" smtClean="0"/>
              <a:t>проведения уполномоченными органами исполнительной власти субъектов Российской Федерации конкурсного отбора региональных операторов по обращению с твердыми коммунальными </a:t>
            </a:r>
            <a:r>
              <a:rPr lang="ru-RU" sz="1600" dirty="0" smtClean="0"/>
              <a:t>отходами;</a:t>
            </a:r>
            <a:endParaRPr lang="ru-RU" sz="1600" dirty="0" smtClean="0"/>
          </a:p>
          <a:p>
            <a:pPr marL="180975" indent="-180975">
              <a:spcAft>
                <a:spcPts val="500"/>
              </a:spcAft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1600" dirty="0" smtClean="0"/>
              <a:t>Проект поправок в ППРФ № 354 и другие нормативные правовые акты Правительства Российской Федерации в связи с переносом услуг по обращению с твердыми коммунальными отходами в состав коммунальных </a:t>
            </a:r>
            <a:r>
              <a:rPr lang="ru-RU" sz="1600" dirty="0" smtClean="0"/>
              <a:t>услуг;</a:t>
            </a:r>
            <a:endParaRPr lang="ru-RU" sz="1600" dirty="0" smtClean="0"/>
          </a:p>
          <a:p>
            <a:pPr marL="180975" indent="-180975">
              <a:spcAft>
                <a:spcPts val="500"/>
              </a:spcAft>
              <a:buFont typeface="Arial" pitchFamily="34" charset="0"/>
              <a:buChar char="•"/>
              <a:tabLst>
                <a:tab pos="180975" algn="l"/>
              </a:tabLst>
            </a:pPr>
            <a:r>
              <a:rPr lang="ru-RU" sz="1600" dirty="0" smtClean="0"/>
              <a:t>Иные </a:t>
            </a:r>
            <a:r>
              <a:rPr lang="ru-RU" sz="1600" dirty="0" smtClean="0"/>
              <a:t>нормативные правовые </a:t>
            </a:r>
            <a:r>
              <a:rPr lang="ru-RU" sz="1600" dirty="0" smtClean="0"/>
              <a:t>акты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15319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0110" y="4476231"/>
            <a:ext cx="2844384" cy="35752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244362" y="1097203"/>
            <a:ext cx="2832556" cy="49279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98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9205" y="1148006"/>
            <a:ext cx="2742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МЕТОД ИНДЕКСАЦИИ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0110" y="2531823"/>
            <a:ext cx="282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PF DinDisplay Pro" panose="02000506030000020004" pitchFamily="2" charset="0"/>
              </a:rPr>
              <a:t>ФОРМУЛА</a:t>
            </a:r>
            <a:endParaRPr lang="ru-RU" b="1" dirty="0">
              <a:latin typeface="PF DinDisplay Pro" panose="02000506030000020004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0109" y="4458520"/>
            <a:ext cx="2821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PF DinDisplay Pro" panose="02000506030000020004" pitchFamily="2" charset="0"/>
              </a:rPr>
              <a:t>МЕТОД </a:t>
            </a:r>
            <a:r>
              <a:rPr lang="en-US" b="1" dirty="0" smtClean="0">
                <a:solidFill>
                  <a:schemeClr val="bg1"/>
                </a:solidFill>
                <a:latin typeface="PF DinDisplay Pro" panose="02000506030000020004" pitchFamily="2" charset="0"/>
              </a:rPr>
              <a:t>RAB</a:t>
            </a:r>
            <a:endParaRPr lang="ru-RU" b="1" dirty="0">
              <a:solidFill>
                <a:schemeClr val="bg1"/>
              </a:solidFill>
              <a:latin typeface="PF DinDisplay Pro" panose="02000506030000020004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57304" y="5056029"/>
            <a:ext cx="400483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b="1" dirty="0">
                <a:solidFill>
                  <a:schemeClr val="dk1"/>
                </a:solidFill>
                <a:latin typeface="PF DinDisplay Pro" panose="02000506030000020004" pitchFamily="2" charset="0"/>
              </a:rPr>
              <a:t>СРОК ВОЗМЕЩЕНИЯ : </a:t>
            </a:r>
            <a:r>
              <a:rPr lang="ru-RU" sz="1400" b="1" dirty="0" smtClean="0">
                <a:solidFill>
                  <a:schemeClr val="dk1"/>
                </a:solidFill>
                <a:latin typeface="PF DinDisplay Pro" panose="02000506030000020004" pitchFamily="2" charset="0"/>
              </a:rPr>
              <a:t>&lt; 2 </a:t>
            </a:r>
            <a:r>
              <a:rPr lang="ru-RU" sz="1400" b="1" dirty="0">
                <a:solidFill>
                  <a:schemeClr val="dk1"/>
                </a:solidFill>
                <a:latin typeface="PF DinDisplay Pro" panose="02000506030000020004" pitchFamily="2" charset="0"/>
              </a:rPr>
              <a:t>ЛЕТ ПО ОКОНЧАНИЮ КС (БЕЗ ПРОДЛЕНИЯ КС</a:t>
            </a:r>
            <a:r>
              <a:rPr lang="ru-RU" sz="1400" b="1" dirty="0" smtClean="0">
                <a:solidFill>
                  <a:schemeClr val="dk1"/>
                </a:solidFill>
                <a:latin typeface="PF DinDisplay Pro" panose="02000506030000020004" pitchFamily="2" charset="0"/>
              </a:rPr>
              <a:t>),</a:t>
            </a:r>
            <a:endParaRPr lang="ru-RU" sz="1400" b="1" dirty="0">
              <a:solidFill>
                <a:schemeClr val="dk1"/>
              </a:solidFill>
              <a:latin typeface="PF DinDisplay Pro" panose="02000506030000020004" pitchFamily="2" charset="0"/>
            </a:endParaRPr>
          </a:p>
          <a:p>
            <a:pPr algn="just">
              <a:spcAft>
                <a:spcPts val="600"/>
              </a:spcAft>
            </a:pPr>
            <a:r>
              <a:rPr lang="ru-RU" sz="1400" b="1" dirty="0">
                <a:solidFill>
                  <a:schemeClr val="dk1"/>
                </a:solidFill>
                <a:latin typeface="PF DinDisplay Pro" panose="02000506030000020004" pitchFamily="2" charset="0"/>
              </a:rPr>
              <a:t>ИЛИ НЕ </a:t>
            </a:r>
            <a:r>
              <a:rPr lang="ru-RU" sz="1400" b="1" dirty="0" smtClean="0">
                <a:solidFill>
                  <a:schemeClr val="dk1"/>
                </a:solidFill>
                <a:latin typeface="PF DinDisplay Pro" panose="02000506030000020004" pitchFamily="2" charset="0"/>
              </a:rPr>
              <a:t>&lt; 5 </a:t>
            </a:r>
            <a:r>
              <a:rPr lang="ru-RU" sz="1400" b="1" dirty="0">
                <a:solidFill>
                  <a:schemeClr val="dk1"/>
                </a:solidFill>
                <a:latin typeface="PF DinDisplay Pro" panose="02000506030000020004" pitchFamily="2" charset="0"/>
              </a:rPr>
              <a:t>ЛЕТ (С ПРОДЛЕНИЕМ КС). ВОЗМЕЩЕНИЕ ОСУЩЕСТВЛЯЕТСЯ С </a:t>
            </a:r>
            <a:r>
              <a:rPr lang="ru-RU" sz="1400" b="1" dirty="0" smtClean="0">
                <a:solidFill>
                  <a:schemeClr val="dk1"/>
                </a:solidFill>
                <a:latin typeface="PF DinDisplay Pro" panose="02000506030000020004" pitchFamily="2" charset="0"/>
              </a:rPr>
              <a:t>ПРОЦЕНТАМИ.</a:t>
            </a:r>
            <a:endParaRPr lang="ru-RU" sz="1400" b="1" dirty="0">
              <a:solidFill>
                <a:schemeClr val="dk1"/>
              </a:solidFill>
              <a:latin typeface="PF DinDisplay Pro" panose="02000506030000020004" pitchFamily="2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4173592" y="5065141"/>
            <a:ext cx="8164" cy="119891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2267164" y="107300"/>
            <a:ext cx="6566117" cy="369324"/>
          </a:xfrm>
          <a:prstGeom prst="rect">
            <a:avLst/>
          </a:prstGeom>
        </p:spPr>
        <p:txBody>
          <a:bodyPr wrap="square" lIns="91430" tIns="45716" rIns="91430" bIns="45716">
            <a:spAutoFit/>
          </a:bodyPr>
          <a:lstStyle/>
          <a:p>
            <a:r>
              <a:rPr lang="ru-RU" b="1" kern="1400" spc="-30" dirty="0">
                <a:solidFill>
                  <a:schemeClr val="accent5">
                    <a:lumMod val="75000"/>
                  </a:schemeClr>
                </a:solidFill>
                <a:latin typeface="PF DinDisplay Pro" panose="02000506030000020004" pitchFamily="2" charset="0"/>
              </a:rPr>
              <a:t>ВОЗМЕЩЕНИЕ РАСХОДОВ КОНЦЕСИОНЕРА ПО ОКОНЧАНИЮ </a:t>
            </a:r>
            <a:r>
              <a:rPr lang="ru-RU" b="1" kern="1400" spc="-30" dirty="0" smtClean="0">
                <a:solidFill>
                  <a:schemeClr val="accent5">
                    <a:lumMod val="75000"/>
                  </a:schemeClr>
                </a:solidFill>
                <a:latin typeface="PF DinDisplay Pro" panose="02000506030000020004" pitchFamily="2" charset="0"/>
              </a:rPr>
              <a:t>КС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PF DinDisplay Pro" panose="02000506030000020004" pitchFamily="2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4370" y="6276965"/>
            <a:ext cx="822960" cy="518160"/>
          </a:xfrm>
          <a:prstGeom prst="rect">
            <a:avLst/>
          </a:prstGeom>
        </p:spPr>
      </p:pic>
      <p:sp>
        <p:nvSpPr>
          <p:cNvPr id="36" name="Номер слайда 13"/>
          <p:cNvSpPr txBox="1">
            <a:spLocks/>
          </p:cNvSpPr>
          <p:nvPr/>
        </p:nvSpPr>
        <p:spPr>
          <a:xfrm>
            <a:off x="7854587" y="6368428"/>
            <a:ext cx="1219200" cy="366712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04A88A7-2DD6-8B4E-9583-A8260EF5A7DF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111" y="3348164"/>
            <a:ext cx="4618336" cy="95410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D</a:t>
            </a:r>
            <a:r>
              <a:rPr lang="en-US" sz="1050" b="1" i="1" dirty="0" smtClean="0"/>
              <a:t>t</a:t>
            </a:r>
            <a:r>
              <a:rPr lang="ru-RU" sz="1400" i="1" dirty="0" smtClean="0"/>
              <a:t> </a:t>
            </a:r>
            <a:r>
              <a:rPr lang="ru-RU" sz="1400" dirty="0" smtClean="0"/>
              <a:t>  </a:t>
            </a:r>
            <a:r>
              <a:rPr lang="en-US" sz="1400" dirty="0" smtClean="0"/>
              <a:t> </a:t>
            </a:r>
            <a:r>
              <a:rPr lang="ru-RU" sz="1400" dirty="0"/>
              <a:t>Расходы, подлежащие возмещению на конец года </a:t>
            </a:r>
            <a:r>
              <a:rPr lang="en-US" sz="1400" dirty="0" smtClean="0"/>
              <a:t>t</a:t>
            </a:r>
            <a:r>
              <a:rPr lang="ru-RU" sz="1400" dirty="0" smtClean="0"/>
              <a:t>;</a:t>
            </a:r>
            <a:endParaRPr lang="en-US" sz="1400" dirty="0"/>
          </a:p>
          <a:p>
            <a:r>
              <a:rPr lang="en-US" sz="1400" b="1" i="1" dirty="0" smtClean="0"/>
              <a:t>I</a:t>
            </a:r>
            <a:r>
              <a:rPr lang="en-US" sz="1050" b="1" i="1" dirty="0" smtClean="0"/>
              <a:t>t</a:t>
            </a:r>
            <a:r>
              <a:rPr lang="ru-RU" sz="1400" i="1" dirty="0" smtClean="0"/>
              <a:t> </a:t>
            </a:r>
            <a:r>
              <a:rPr lang="ru-RU" sz="1400" dirty="0" smtClean="0"/>
              <a:t>     </a:t>
            </a:r>
            <a:r>
              <a:rPr lang="ru-RU" sz="1400" dirty="0"/>
              <a:t>Капитальные вложения в год </a:t>
            </a:r>
            <a:r>
              <a:rPr lang="en-US" sz="1400" dirty="0" smtClean="0"/>
              <a:t>t</a:t>
            </a:r>
            <a:r>
              <a:rPr lang="ru-RU" sz="1400" dirty="0" smtClean="0"/>
              <a:t>;</a:t>
            </a:r>
            <a:endParaRPr lang="en-US" sz="1400" dirty="0"/>
          </a:p>
          <a:p>
            <a:r>
              <a:rPr lang="en-US" sz="1400" b="1" i="1" dirty="0" err="1"/>
              <a:t>RS</a:t>
            </a:r>
            <a:r>
              <a:rPr lang="en-US" sz="1050" b="1" i="1" dirty="0" err="1"/>
              <a:t>t</a:t>
            </a:r>
            <a:r>
              <a:rPr lang="en-US" sz="1400" i="1" dirty="0"/>
              <a:t> </a:t>
            </a:r>
            <a:r>
              <a:rPr lang="ru-RU" sz="1400" dirty="0"/>
              <a:t>  Прибыль и амортизация в тарифах года </a:t>
            </a:r>
            <a:r>
              <a:rPr lang="en-US" sz="1400" dirty="0" smtClean="0"/>
              <a:t>t</a:t>
            </a:r>
            <a:r>
              <a:rPr lang="ru-RU" sz="1400" dirty="0" smtClean="0"/>
              <a:t>;</a:t>
            </a:r>
            <a:endParaRPr lang="en-US" sz="1400" dirty="0"/>
          </a:p>
          <a:p>
            <a:r>
              <a:rPr lang="en-US" sz="1400" b="1" i="1" dirty="0"/>
              <a:t>s</a:t>
            </a:r>
            <a:r>
              <a:rPr lang="en-US" sz="1400" i="1" dirty="0"/>
              <a:t> </a:t>
            </a:r>
            <a:r>
              <a:rPr lang="ru-RU" sz="1400" i="1" dirty="0"/>
              <a:t> </a:t>
            </a:r>
            <a:r>
              <a:rPr lang="ru-RU" sz="1400" dirty="0"/>
              <a:t>     Ставка </a:t>
            </a:r>
            <a:r>
              <a:rPr lang="ru-RU" sz="1400" dirty="0" smtClean="0"/>
              <a:t>процента.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44361" y="1663700"/>
            <a:ext cx="2810133" cy="73659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PF DinDisplay Pro" panose="02000506030000020004" pitchFamily="2" charset="0"/>
              </a:rPr>
              <a:t>Расходы концессионера, подлежащие </a:t>
            </a:r>
            <a:r>
              <a:rPr lang="ru-RU" sz="1400" dirty="0" smtClean="0">
                <a:latin typeface="PF DinDisplay Pro" panose="02000506030000020004" pitchFamily="2" charset="0"/>
              </a:rPr>
              <a:t>возмещению </a:t>
            </a:r>
            <a:r>
              <a:rPr lang="ru-RU" sz="1400" dirty="0">
                <a:latin typeface="PF DinDisplay Pro" panose="02000506030000020004" pitchFamily="2" charset="0"/>
              </a:rPr>
              <a:t>по окончанию КС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71547" y="1770389"/>
            <a:ext cx="1285757" cy="52322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PF DinDisplay Pro" panose="02000506030000020004" pitchFamily="2" charset="0"/>
              </a:rPr>
              <a:t>Капитальные вложения</a:t>
            </a:r>
            <a:endParaRPr lang="ru-RU" sz="1400" dirty="0">
              <a:latin typeface="PF DinDisplay Pro" panose="02000506030000020004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64466" y="1446192"/>
            <a:ext cx="1525234" cy="954107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PF DinDisplay Pro" panose="02000506030000020004" pitchFamily="2" charset="0"/>
              </a:rPr>
              <a:t>Проценты </a:t>
            </a:r>
          </a:p>
          <a:p>
            <a:pPr algn="ctr"/>
            <a:r>
              <a:rPr lang="ru-RU" sz="1400" i="1" spc="-30" dirty="0" smtClean="0">
                <a:latin typeface="PF DinDisplay Pro" panose="02000506030000020004" pitchFamily="2" charset="0"/>
              </a:rPr>
              <a:t>(</a:t>
            </a:r>
            <a:r>
              <a:rPr lang="ru-RU" sz="1400" i="1" spc="-30" dirty="0">
                <a:latin typeface="PF DinDisplay Pro" panose="02000506030000020004" pitchFamily="2" charset="0"/>
              </a:rPr>
              <a:t>в пределах, установленных в ППРФ 406, 1075)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30864" y="1769356"/>
            <a:ext cx="1874986" cy="52322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PF DinDisplay Pro" panose="02000506030000020004" pitchFamily="2" charset="0"/>
              </a:rPr>
              <a:t>Норма прибыли </a:t>
            </a:r>
            <a:r>
              <a:rPr lang="ru-RU" sz="1400" b="1" dirty="0" smtClean="0">
                <a:latin typeface="PF DinDisplay Pro" panose="02000506030000020004" pitchFamily="2" charset="0"/>
              </a:rPr>
              <a:t>+ </a:t>
            </a:r>
            <a:r>
              <a:rPr lang="ru-RU" sz="1400" dirty="0" smtClean="0">
                <a:latin typeface="PF DinDisplay Pro" panose="02000506030000020004" pitchFamily="2" charset="0"/>
              </a:rPr>
              <a:t>Амортизация </a:t>
            </a:r>
            <a:endParaRPr lang="ru-RU" sz="1400" dirty="0">
              <a:latin typeface="PF DinDisplay Pro" panose="02000506030000020004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6918" y="18473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=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678406" y="18473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+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575666" y="184733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-</a:t>
            </a:r>
            <a:endParaRPr lang="ru-RU" b="1" dirty="0"/>
          </a:p>
        </p:txBody>
      </p:sp>
      <p:pic>
        <p:nvPicPr>
          <p:cNvPr id="28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0110" y="2992157"/>
            <a:ext cx="3448050" cy="238125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  <p:sp>
        <p:nvSpPr>
          <p:cNvPr id="30" name="TextBox 29"/>
          <p:cNvSpPr txBox="1"/>
          <p:nvPr/>
        </p:nvSpPr>
        <p:spPr>
          <a:xfrm>
            <a:off x="210110" y="5094502"/>
            <a:ext cx="1525234" cy="116955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PF DinDisplay Pro" panose="02000506030000020004" pitchFamily="2" charset="0"/>
              </a:rPr>
              <a:t>Расходы концессионера, подлежащие возмещению по окончанию КС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028790" y="5075130"/>
            <a:ext cx="1613688" cy="116955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latin typeface="PF DinDisplay Pro" panose="02000506030000020004" pitchFamily="2" charset="0"/>
              </a:rPr>
              <a:t>Размер инвестированного капитала на дату окончания КС</a:t>
            </a:r>
            <a:endParaRPr lang="en-US" sz="1400" dirty="0" smtClean="0">
              <a:latin typeface="PF DinDisplay Pro" panose="02000506030000020004" pitchFamily="2" charset="0"/>
            </a:endParaRPr>
          </a:p>
          <a:p>
            <a:pPr algn="ctr"/>
            <a:endParaRPr lang="ru-RU" sz="1400" dirty="0">
              <a:latin typeface="PF DinDisplay Pro" panose="02000506030000020004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44390" y="54946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=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7572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46393"/>
            <a:ext cx="9144000" cy="1109852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5007552" y="3581399"/>
            <a:ext cx="4012376" cy="20313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2268863" y="94148"/>
            <a:ext cx="5641248" cy="369324"/>
          </a:xfrm>
          <a:prstGeom prst="rect">
            <a:avLst/>
          </a:prstGeom>
        </p:spPr>
        <p:txBody>
          <a:bodyPr wrap="square" lIns="91430" tIns="45716" rIns="91430" bIns="45716">
            <a:spAutoFit/>
          </a:bodyPr>
          <a:lstStyle/>
          <a:p>
            <a:r>
              <a:rPr lang="ru-RU" b="1" dirty="0" smtClean="0">
                <a:solidFill>
                  <a:srgbClr val="256D84"/>
                </a:solidFill>
                <a:latin typeface="PF DinDisplay Pro" panose="02000506030000020004" pitchFamily="2" charset="0"/>
                <a:ea typeface="ＭＳ Ｐゴシック" charset="0"/>
                <a:cs typeface="Calibri"/>
              </a:rPr>
              <a:t>ПРОГНОЗ ПОЛЕЗНОГО ОТПУСКА И ПОТЕРЬ</a:t>
            </a:r>
            <a:endParaRPr lang="ru-RU" dirty="0">
              <a:solidFill>
                <a:srgbClr val="256D84"/>
              </a:solidFill>
              <a:latin typeface="PF DinDisplay Pro" panose="02000506030000020004" pitchFamily="2" charset="0"/>
              <a:ea typeface="ＭＳ Ｐゴシック" charset="0"/>
              <a:cs typeface="Calibri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0185" y="6157240"/>
            <a:ext cx="9144000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38400" y="20215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164290"/>
            <a:ext cx="90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УРОВЕНЬ ПОТЕРЬ – СУЩЕСТВЕННОЕ УСЛОВИЕ КС, В СОГЛАШЕНИИ </a:t>
            </a:r>
            <a:b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</a:b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НЕОБХОДИМО ПРЕДУСМОТРЕТЬ МЕХАНИЗМ АМНИСТИИ ПОТЕРЬ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PF DinDisplay Pro" panose="02000506030000020004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50933" y="826738"/>
            <a:ext cx="2435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БЕЗ УЧЕТА ОПРИБОРИВАНИЯ</a:t>
            </a:r>
            <a:endParaRPr lang="ru-RU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593650" y="809571"/>
            <a:ext cx="2434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С УЧЕТОМ ОПРИБОРИВАНИЯ</a:t>
            </a:r>
            <a:endParaRPr lang="ru-RU" sz="1400" b="1" dirty="0"/>
          </a:p>
        </p:txBody>
      </p:sp>
      <p:graphicFrame>
        <p:nvGraphicFramePr>
          <p:cNvPr id="27" name="Диаграмма 26"/>
          <p:cNvGraphicFramePr/>
          <p:nvPr/>
        </p:nvGraphicFramePr>
        <p:xfrm>
          <a:off x="231445" y="1105718"/>
          <a:ext cx="4067175" cy="2271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8" name="Диаграмма 27"/>
          <p:cNvGraphicFramePr/>
          <p:nvPr/>
        </p:nvGraphicFramePr>
        <p:xfrm>
          <a:off x="4924178" y="1061919"/>
          <a:ext cx="4095750" cy="231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4918750" y="3330267"/>
            <a:ext cx="1581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полезный отпуск</a:t>
            </a:r>
            <a:endParaRPr lang="ru-RU" sz="14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689305" y="3431574"/>
            <a:ext cx="142504" cy="11875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Трапеция 50"/>
          <p:cNvSpPr/>
          <p:nvPr/>
        </p:nvSpPr>
        <p:spPr>
          <a:xfrm rot="5640000">
            <a:off x="2394377" y="360309"/>
            <a:ext cx="654751" cy="2645742"/>
          </a:xfrm>
          <a:prstGeom prst="trapezoid">
            <a:avLst>
              <a:gd name="adj" fmla="val 19045"/>
            </a:avLst>
          </a:prstGeom>
          <a:solidFill>
            <a:srgbClr val="C00000">
              <a:alpha val="1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ый треугольник 20"/>
          <p:cNvSpPr/>
          <p:nvPr/>
        </p:nvSpPr>
        <p:spPr>
          <a:xfrm>
            <a:off x="6312476" y="1264322"/>
            <a:ext cx="2619129" cy="757213"/>
          </a:xfrm>
          <a:prstGeom prst="rtTriangle">
            <a:avLst/>
          </a:prstGeom>
          <a:solidFill>
            <a:srgbClr val="C00000">
              <a:alpha val="1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ый треугольник 21"/>
          <p:cNvSpPr/>
          <p:nvPr/>
        </p:nvSpPr>
        <p:spPr>
          <a:xfrm rot="10800000">
            <a:off x="6296021" y="2021536"/>
            <a:ext cx="2619131" cy="521993"/>
          </a:xfrm>
          <a:prstGeom prst="rtTriangle">
            <a:avLst/>
          </a:prstGeom>
          <a:solidFill>
            <a:srgbClr val="C00000">
              <a:alpha val="1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4589751" y="3712054"/>
            <a:ext cx="2" cy="1448988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Рисунок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45065" y="3467337"/>
            <a:ext cx="647596" cy="102540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66243" y="3467337"/>
            <a:ext cx="718742" cy="125583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3465224" y="3346574"/>
            <a:ext cx="8118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/>
              <a:t>потери</a:t>
            </a:r>
            <a:endParaRPr lang="ru-RU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206143" y="3839108"/>
            <a:ext cx="415975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ru-RU" sz="1400" dirty="0">
                <a:solidFill>
                  <a:schemeClr val="dk1"/>
                </a:solidFill>
                <a:latin typeface="PF DinDisplay Pro" panose="02000506030000020004" pitchFamily="2" charset="0"/>
              </a:rPr>
              <a:t>Объем потребления запланирован на уровне последнего отчетного периода. </a:t>
            </a:r>
          </a:p>
          <a:p>
            <a:pPr algn="just">
              <a:spcAft>
                <a:spcPts val="600"/>
              </a:spcAft>
              <a:defRPr/>
            </a:pPr>
            <a:r>
              <a:rPr lang="ru-RU" sz="1400" dirty="0">
                <a:solidFill>
                  <a:schemeClr val="dk1"/>
                </a:solidFill>
                <a:latin typeface="PF DinDisplay Pro" panose="02000506030000020004" pitchFamily="2" charset="0"/>
              </a:rPr>
              <a:t>В связи с </a:t>
            </a:r>
            <a:r>
              <a:rPr lang="ru-RU" sz="1400" dirty="0" smtClean="0">
                <a:solidFill>
                  <a:schemeClr val="dk1"/>
                </a:solidFill>
                <a:latin typeface="PF DinDisplay Pro" panose="02000506030000020004" pitchFamily="2" charset="0"/>
              </a:rPr>
              <a:t>инвестиционными </a:t>
            </a:r>
            <a:r>
              <a:rPr lang="ru-RU" sz="1400" dirty="0">
                <a:solidFill>
                  <a:schemeClr val="dk1"/>
                </a:solidFill>
                <a:latin typeface="PF DinDisplay Pro" panose="02000506030000020004" pitchFamily="2" charset="0"/>
              </a:rPr>
              <a:t>мероприятиями планируется постепенное снижение </a:t>
            </a:r>
            <a:r>
              <a:rPr lang="ru-RU" sz="1400" dirty="0" smtClean="0">
                <a:solidFill>
                  <a:schemeClr val="dk1"/>
                </a:solidFill>
                <a:latin typeface="PF DinDisplay Pro" panose="02000506030000020004" pitchFamily="2" charset="0"/>
              </a:rPr>
              <a:t>потерь.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724896" y="3610283"/>
            <a:ext cx="417104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ru-RU" sz="1400" dirty="0">
                <a:solidFill>
                  <a:schemeClr val="dk1"/>
                </a:solidFill>
                <a:latin typeface="PF DinDisplay Pro" panose="02000506030000020004" pitchFamily="2" charset="0"/>
              </a:rPr>
              <a:t>Объем производства падает в связи с установкой приборов учета и экономией потребления ресурса.</a:t>
            </a:r>
          </a:p>
          <a:p>
            <a:pPr algn="just">
              <a:spcAft>
                <a:spcPts val="600"/>
              </a:spcAft>
              <a:defRPr/>
            </a:pPr>
            <a:r>
              <a:rPr lang="ru-RU" sz="1400" dirty="0">
                <a:solidFill>
                  <a:schemeClr val="dk1"/>
                </a:solidFill>
                <a:latin typeface="PF DinDisplay Pro" panose="02000506030000020004" pitchFamily="2" charset="0"/>
              </a:rPr>
              <a:t>В первый год объем производства ресурса остался на прежнем уровне, выявилась часть потерь, которые учитывались в нормативах. </a:t>
            </a:r>
          </a:p>
          <a:p>
            <a:pPr algn="just">
              <a:spcAft>
                <a:spcPts val="600"/>
              </a:spcAft>
              <a:defRPr/>
            </a:pPr>
            <a:r>
              <a:rPr lang="ru-RU" sz="1400" dirty="0">
                <a:solidFill>
                  <a:schemeClr val="dk1"/>
                </a:solidFill>
                <a:latin typeface="PF DinDisplay Pro" panose="02000506030000020004" pitchFamily="2" charset="0"/>
              </a:rPr>
              <a:t>В последующие годы в связи с реализацией инвестиционных мероприятий потери постепенно снижаются.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4294552" y="3424780"/>
            <a:ext cx="142504" cy="11875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47898" y="5593094"/>
            <a:ext cx="8683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dk1"/>
                </a:solidFill>
                <a:latin typeface="PF DinDisplay Pro" panose="02000506030000020004" pitchFamily="2" charset="0"/>
              </a:rPr>
              <a:t>П.90 Основ ценообразования в сфере теплоснабжения: при амнистии потерь необходимо достичь уровня потерь, установленного в концессионном соглашении за 3 года</a:t>
            </a:r>
            <a:r>
              <a:rPr lang="ru-RU" sz="1400" dirty="0" smtClean="0">
                <a:solidFill>
                  <a:schemeClr val="dk1"/>
                </a:solidFill>
                <a:latin typeface="PF DinDisplay Pro" panose="02000506030000020004" pitchFamily="2" charset="0"/>
              </a:rPr>
              <a:t>.</a:t>
            </a:r>
            <a:endParaRPr lang="ru-RU" sz="1400" dirty="0">
              <a:solidFill>
                <a:schemeClr val="dk1"/>
              </a:solidFill>
              <a:latin typeface="PF DinDisplay Pro" panose="02000506030000020004" pitchFamily="2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4370" y="6276965"/>
            <a:ext cx="822960" cy="51816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98478" y="6472066"/>
            <a:ext cx="3417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04A88A7-2DD6-8B4E-9583-A8260EF5A7DF}" type="slidenum">
              <a:rPr lang="en-US" sz="1200">
                <a:solidFill>
                  <a:schemeClr val="accent5">
                    <a:lumMod val="50000"/>
                  </a:schemeClr>
                </a:solidFill>
              </a:rPr>
              <a:pPr/>
              <a:t>3</a:t>
            </a:fld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9484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0911"/>
            <a:ext cx="9144000" cy="1109852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85582" y="1110876"/>
            <a:ext cx="5905042" cy="5747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85581" y="1223666"/>
            <a:ext cx="59050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PF DinDisplay Pro" panose="02000506030000020004" pitchFamily="2" charset="0"/>
              </a:rPr>
              <a:t>ТРЕХСТОРОННЕЕ СОГЛАШЕНИЕ  </a:t>
            </a:r>
            <a:r>
              <a:rPr lang="ru-RU" sz="1600" b="1" dirty="0" smtClean="0">
                <a:solidFill>
                  <a:schemeClr val="bg1"/>
                </a:solidFill>
                <a:latin typeface="PF DinDisplay Pro" panose="02000506030000020004" pitchFamily="2" charset="0"/>
              </a:rPr>
              <a:t>С ПОЗИЦИИ БАНКОВ</a:t>
            </a:r>
            <a:endParaRPr lang="ru-RU" sz="1600" b="1" dirty="0">
              <a:solidFill>
                <a:schemeClr val="bg1"/>
              </a:solidFill>
              <a:latin typeface="PF DinDisplay Pro" panose="02000506030000020004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7543" y="2203525"/>
            <a:ext cx="8006488" cy="2846933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ru-RU" sz="1400" dirty="0">
                <a:solidFill>
                  <a:prstClr val="black"/>
                </a:solidFill>
                <a:latin typeface="PF DinDisplay Pro" panose="02000506030000020004" pitchFamily="2" charset="0"/>
              </a:rPr>
              <a:t>Согласие </a:t>
            </a:r>
            <a:r>
              <a:rPr lang="ru-RU" sz="1400" dirty="0" err="1">
                <a:solidFill>
                  <a:prstClr val="black"/>
                </a:solidFill>
                <a:latin typeface="PF DinDisplay Pro" panose="02000506030000020004" pitchFamily="2" charset="0"/>
              </a:rPr>
              <a:t>концедента</a:t>
            </a:r>
            <a:r>
              <a:rPr lang="ru-RU" sz="1400" dirty="0">
                <a:solidFill>
                  <a:prstClr val="black"/>
                </a:solidFill>
                <a:latin typeface="PF DinDisplay Pro" panose="02000506030000020004" pitchFamily="2" charset="0"/>
              </a:rPr>
              <a:t> на замену лица по концессионному соглашению в случаях, установленных законом;</a:t>
            </a:r>
          </a:p>
          <a:p>
            <a:pPr lvl="0" algn="just">
              <a:spcAft>
                <a:spcPts val="600"/>
              </a:spcAft>
            </a:pPr>
            <a:r>
              <a:rPr lang="ru-RU" sz="1400" dirty="0">
                <a:solidFill>
                  <a:prstClr val="black"/>
                </a:solidFill>
                <a:latin typeface="PF DinDisplay Pro" panose="02000506030000020004" pitchFamily="2" charset="0"/>
              </a:rPr>
              <a:t>Обеспечение возвратности кредитных средств кредитору со стороны концессионера; </a:t>
            </a:r>
          </a:p>
          <a:p>
            <a:pPr lvl="0" algn="just">
              <a:spcAft>
                <a:spcPts val="600"/>
              </a:spcAft>
            </a:pPr>
            <a:r>
              <a:rPr lang="ru-RU" sz="1400" dirty="0">
                <a:solidFill>
                  <a:prstClr val="black"/>
                </a:solidFill>
                <a:latin typeface="PF DinDisplay Pro" panose="02000506030000020004" pitchFamily="2" charset="0"/>
              </a:rPr>
              <a:t>Гарантия </a:t>
            </a:r>
            <a:r>
              <a:rPr lang="ru-RU" sz="1400" dirty="0" err="1">
                <a:solidFill>
                  <a:prstClr val="black"/>
                </a:solidFill>
                <a:latin typeface="PF DinDisplay Pro" panose="02000506030000020004" pitchFamily="2" charset="0"/>
              </a:rPr>
              <a:t>концедента</a:t>
            </a:r>
            <a:r>
              <a:rPr lang="ru-RU" sz="1400" dirty="0">
                <a:solidFill>
                  <a:prstClr val="black"/>
                </a:solidFill>
                <a:latin typeface="PF DinDisplay Pro" panose="02000506030000020004" pitchFamily="2" charset="0"/>
              </a:rPr>
              <a:t> по выплате бюджетных субсидий концессионеру из бюджета соответствующего уровня;</a:t>
            </a:r>
          </a:p>
          <a:p>
            <a:pPr lvl="0" algn="just">
              <a:spcAft>
                <a:spcPts val="600"/>
              </a:spcAft>
            </a:pPr>
            <a:r>
              <a:rPr lang="ru-RU" sz="1400" dirty="0">
                <a:solidFill>
                  <a:prstClr val="black"/>
                </a:solidFill>
                <a:latin typeface="PF DinDisplay Pro" panose="02000506030000020004" pitchFamily="2" charset="0"/>
              </a:rPr>
              <a:t>Гарантия субъекта Российской Федерации по выплате бюджетных субсидий концессионеру из бюджета соответствующего уровня;</a:t>
            </a:r>
          </a:p>
          <a:p>
            <a:pPr lvl="0" algn="just">
              <a:spcAft>
                <a:spcPts val="600"/>
              </a:spcAft>
            </a:pPr>
            <a:r>
              <a:rPr lang="ru-RU" sz="1400" dirty="0">
                <a:solidFill>
                  <a:prstClr val="black"/>
                </a:solidFill>
                <a:latin typeface="PF DinDisplay Pro" panose="02000506030000020004" pitchFamily="2" charset="0"/>
              </a:rPr>
              <a:t>Информирование банка о ходе реализации концессионного соглашения, о выполнении концессионером обязательств по концессионному соглашению, влияющих на выплату </a:t>
            </a:r>
            <a:r>
              <a:rPr lang="ru-RU" sz="1400" dirty="0" err="1">
                <a:solidFill>
                  <a:prstClr val="black"/>
                </a:solidFill>
                <a:latin typeface="PF DinDisplay Pro" panose="02000506030000020004" pitchFamily="2" charset="0"/>
              </a:rPr>
              <a:t>концедентом</a:t>
            </a:r>
            <a:r>
              <a:rPr lang="ru-RU" sz="1400" dirty="0">
                <a:solidFill>
                  <a:prstClr val="black"/>
                </a:solidFill>
                <a:latin typeface="PF DinDisplay Pro" panose="02000506030000020004" pitchFamily="2" charset="0"/>
              </a:rPr>
              <a:t> своих </a:t>
            </a:r>
            <a:r>
              <a:rPr lang="ru-RU" sz="1400" dirty="0" smtClean="0">
                <a:solidFill>
                  <a:prstClr val="black"/>
                </a:solidFill>
                <a:latin typeface="PF DinDisplay Pro" panose="02000506030000020004" pitchFamily="2" charset="0"/>
              </a:rPr>
              <a:t>обязательств. </a:t>
            </a:r>
            <a:endParaRPr lang="ru-RU" sz="1400" dirty="0">
              <a:latin typeface="PF DinDisplay Pro" panose="02000506030000020004" pitchFamily="2" charset="0"/>
            </a:endParaRPr>
          </a:p>
          <a:p>
            <a:pPr algn="just"/>
            <a:endParaRPr lang="ru-RU" sz="1400" i="1" dirty="0" smtClean="0">
              <a:latin typeface="PF DinDisplay Pro" panose="02000506030000020004" pitchFamily="2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267164" y="0"/>
            <a:ext cx="6722600" cy="646323"/>
          </a:xfrm>
          <a:prstGeom prst="rect">
            <a:avLst/>
          </a:prstGeom>
        </p:spPr>
        <p:txBody>
          <a:bodyPr wrap="square" lIns="91430" tIns="45716" rIns="91430" bIns="45716">
            <a:spAutoFit/>
          </a:bodyPr>
          <a:lstStyle/>
          <a:p>
            <a:r>
              <a:rPr lang="ru-RU" b="1" dirty="0">
                <a:solidFill>
                  <a:srgbClr val="256D84"/>
                </a:solidFill>
                <a:latin typeface="PF DinDisplay Pro" panose="02000506030000020004" pitchFamily="2" charset="0"/>
                <a:ea typeface="ＭＳ Ｐゴシック" charset="0"/>
                <a:cs typeface="Calibri"/>
              </a:rPr>
              <a:t>ТРЕХСТОРОНЕЕ СОГЛАШЕНИЕ</a:t>
            </a:r>
          </a:p>
          <a:p>
            <a:r>
              <a:rPr lang="ru-RU" dirty="0" smtClean="0">
                <a:solidFill>
                  <a:srgbClr val="256D84"/>
                </a:solidFill>
                <a:latin typeface="PF DinDisplay Pro" panose="02000506030000020004" pitchFamily="2" charset="0"/>
                <a:ea typeface="ＭＳ Ｐゴシック" charset="0"/>
                <a:cs typeface="Calibri"/>
              </a:rPr>
              <a:t>(соглашение между кредитором, </a:t>
            </a:r>
            <a:r>
              <a:rPr lang="ru-RU" dirty="0" err="1" smtClean="0">
                <a:solidFill>
                  <a:srgbClr val="256D84"/>
                </a:solidFill>
                <a:latin typeface="PF DinDisplay Pro" panose="02000506030000020004" pitchFamily="2" charset="0"/>
                <a:ea typeface="ＭＳ Ｐゴシック" charset="0"/>
                <a:cs typeface="Calibri"/>
              </a:rPr>
              <a:t>концедентом</a:t>
            </a:r>
            <a:r>
              <a:rPr lang="ru-RU" dirty="0" smtClean="0">
                <a:solidFill>
                  <a:srgbClr val="256D84"/>
                </a:solidFill>
                <a:latin typeface="PF DinDisplay Pro" panose="02000506030000020004" pitchFamily="2" charset="0"/>
                <a:ea typeface="ＭＳ Ｐゴシック" charset="0"/>
                <a:cs typeface="Calibri"/>
              </a:rPr>
              <a:t> и концессионером)</a:t>
            </a:r>
            <a:endParaRPr lang="ru-RU" dirty="0">
              <a:solidFill>
                <a:srgbClr val="256D84"/>
              </a:solidFill>
              <a:latin typeface="PF DinDisplay Pro" panose="02000506030000020004" pitchFamily="2" charset="0"/>
              <a:ea typeface="ＭＳ Ｐゴシック" charset="0"/>
              <a:cs typeface="Calibri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4370" y="6276965"/>
            <a:ext cx="822960" cy="518160"/>
          </a:xfrm>
          <a:prstGeom prst="rect">
            <a:avLst/>
          </a:prstGeom>
        </p:spPr>
      </p:pic>
      <p:sp>
        <p:nvSpPr>
          <p:cNvPr id="36" name="Номер слайда 13"/>
          <p:cNvSpPr txBox="1">
            <a:spLocks/>
          </p:cNvSpPr>
          <p:nvPr/>
        </p:nvSpPr>
        <p:spPr>
          <a:xfrm>
            <a:off x="7854587" y="6368428"/>
            <a:ext cx="1219200" cy="366712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04A88A7-2DD6-8B4E-9583-A8260EF5A7DF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588377" y="2126255"/>
            <a:ext cx="39166" cy="2754217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97329"/>
            <a:ext cx="9144000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31353" y="6074380"/>
            <a:ext cx="84026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ОСНОВНЫЕ УСЛОВИЯ ТРЕХСТОРОННЕГО СОГЛАШЕНИЯ: СОГЛАСИЕ НА ЗАМЕНУ КОНЦЕДЕНТА, ВОЗВРАТНОСТЬ КРЕДИТОВ, ИНФОРМИРОВАНИЕ </a:t>
            </a: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КРЕДИТОРА</a:t>
            </a:r>
            <a:endParaRPr lang="en-GB" altLang="ru-RU" sz="1600" b="1" dirty="0">
              <a:solidFill>
                <a:schemeClr val="accent5">
                  <a:lumMod val="50000"/>
                </a:schemeClr>
              </a:solidFill>
              <a:latin typeface="PF DinDisplay Pro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5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09852"/>
          </a:xfrm>
          <a:prstGeom prst="rect">
            <a:avLst/>
          </a:prstGeom>
        </p:spPr>
      </p:pic>
      <p:sp>
        <p:nvSpPr>
          <p:cNvPr id="4103" name="Rectangle 3095"/>
          <p:cNvSpPr>
            <a:spLocks noChangeArrowheads="1"/>
          </p:cNvSpPr>
          <p:nvPr/>
        </p:nvSpPr>
        <p:spPr bwMode="auto">
          <a:xfrm>
            <a:off x="266832" y="988382"/>
            <a:ext cx="3535344" cy="1330997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64284" tIns="32142" rIns="64284" bIns="32142" anchor="ctr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eaLnBrk="1"/>
            <a:endParaRPr lang="en-GB" altLang="ru-RU" sz="2000">
              <a:latin typeface="Helvetica" pitchFamily="-84" charset="0"/>
            </a:endParaRPr>
          </a:p>
        </p:txBody>
      </p:sp>
      <p:sp>
        <p:nvSpPr>
          <p:cNvPr id="4104" name="Rectangle 3096"/>
          <p:cNvSpPr txBox="1">
            <a:spLocks noChangeArrowheads="1"/>
          </p:cNvSpPr>
          <p:nvPr/>
        </p:nvSpPr>
        <p:spPr bwMode="auto">
          <a:xfrm>
            <a:off x="247225" y="1021788"/>
            <a:ext cx="3517485" cy="85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84" tIns="32142" rIns="64284" bIns="32142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altLang="ru-RU" sz="1400" b="1" dirty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РЕШЕНИЕ О 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ЗАКЛЮЧЕНИИ КС</a:t>
            </a:r>
            <a:endParaRPr lang="ru-RU" altLang="ru-RU" sz="1400" dirty="0" smtClean="0">
              <a:latin typeface="PF DinDisplay Pro" panose="02000506030000020004" pitchFamily="2" charset="0"/>
            </a:endParaRPr>
          </a:p>
          <a:p>
            <a:pPr algn="just">
              <a:spcAft>
                <a:spcPts val="600"/>
              </a:spcAft>
            </a:pPr>
            <a:r>
              <a:rPr lang="en-GB" altLang="ru-RU" sz="1400" dirty="0" err="1" smtClean="0">
                <a:latin typeface="PF DinDisplay Pro" panose="02000506030000020004" pitchFamily="2" charset="0"/>
              </a:rPr>
              <a:t>Задание</a:t>
            </a:r>
            <a:r>
              <a:rPr lang="en-GB" altLang="ru-RU" sz="1400" dirty="0" smtClean="0">
                <a:latin typeface="PF DinDisplay Pro" panose="02000506030000020004" pitchFamily="2" charset="0"/>
              </a:rPr>
              <a:t> </a:t>
            </a:r>
            <a:r>
              <a:rPr lang="ru-RU" altLang="ru-RU" sz="1400" dirty="0" smtClean="0">
                <a:latin typeface="PF DinDisplay Pro" panose="02000506030000020004" pitchFamily="2" charset="0"/>
              </a:rPr>
              <a:t>по </a:t>
            </a:r>
            <a:r>
              <a:rPr lang="en-GB" altLang="ru-RU" sz="1400" dirty="0" err="1" smtClean="0">
                <a:latin typeface="PF DinDisplay Pro" panose="02000506030000020004" pitchFamily="2" charset="0"/>
              </a:rPr>
              <a:t>схем</a:t>
            </a:r>
            <a:r>
              <a:rPr lang="ru-RU" altLang="ru-RU" sz="1400" dirty="0" smtClean="0">
                <a:latin typeface="PF DinDisplay Pro" panose="02000506030000020004" pitchFamily="2" charset="0"/>
              </a:rPr>
              <a:t>е</a:t>
            </a:r>
            <a:r>
              <a:rPr lang="en-GB" altLang="ru-RU" sz="1400" dirty="0" smtClean="0">
                <a:latin typeface="PF DinDisplay Pro" panose="02000506030000020004" pitchFamily="2" charset="0"/>
              </a:rPr>
              <a:t> (мощность</a:t>
            </a:r>
            <a:r>
              <a:rPr lang="ru-RU" altLang="ru-RU" sz="1400" dirty="0" smtClean="0">
                <a:latin typeface="PF DinDisplay Pro" panose="02000506030000020004" pitchFamily="2" charset="0"/>
              </a:rPr>
              <a:t>, </a:t>
            </a:r>
            <a:r>
              <a:rPr lang="en-GB" altLang="ru-RU" sz="1400" dirty="0" smtClean="0">
                <a:latin typeface="PF DinDisplay Pro" panose="02000506030000020004" pitchFamily="2" charset="0"/>
              </a:rPr>
              <a:t>сроки </a:t>
            </a:r>
            <a:r>
              <a:rPr lang="ru-RU" altLang="ru-RU" sz="1400" dirty="0" smtClean="0">
                <a:latin typeface="PF DinDisplay Pro" panose="02000506030000020004" pitchFamily="2" charset="0"/>
              </a:rPr>
              <a:t>ее </a:t>
            </a:r>
            <a:r>
              <a:rPr lang="en-GB" altLang="ru-RU" sz="1400" dirty="0" smtClean="0">
                <a:latin typeface="PF DinDisplay Pro" panose="02000506030000020004" pitchFamily="2" charset="0"/>
              </a:rPr>
              <a:t>ввода и вывода</a:t>
            </a:r>
            <a:r>
              <a:rPr lang="ru-RU" altLang="ru-RU" sz="1400" dirty="0" smtClean="0">
                <a:latin typeface="PF DinDisplay Pro" panose="02000506030000020004" pitchFamily="2" charset="0"/>
              </a:rPr>
              <a:t> по годам</a:t>
            </a:r>
            <a:r>
              <a:rPr lang="en-GB" altLang="ru-RU" sz="1400" dirty="0" smtClean="0">
                <a:latin typeface="PF DinDisplay Pro" panose="02000506030000020004" pitchFamily="2" charset="0"/>
              </a:rPr>
              <a:t>)</a:t>
            </a:r>
            <a:r>
              <a:rPr lang="ru-RU" altLang="ru-RU" sz="1400" dirty="0" smtClean="0">
                <a:latin typeface="PF DinDisplay Pro" panose="02000506030000020004" pitchFamily="2" charset="0"/>
              </a:rPr>
              <a:t>;</a:t>
            </a:r>
          </a:p>
          <a:p>
            <a:pPr algn="just">
              <a:spcAft>
                <a:spcPts val="600"/>
              </a:spcAft>
            </a:pPr>
            <a:r>
              <a:rPr lang="ru-RU" altLang="ru-RU" sz="1400" dirty="0" smtClean="0">
                <a:latin typeface="PF DinDisplay Pro" panose="02000506030000020004" pitchFamily="2" charset="0"/>
              </a:rPr>
              <a:t>М</a:t>
            </a:r>
            <a:r>
              <a:rPr lang="en-GB" altLang="ru-RU" sz="1400" dirty="0" smtClean="0">
                <a:latin typeface="PF DinDisplay Pro" panose="02000506030000020004" pitchFamily="2" charset="0"/>
              </a:rPr>
              <a:t>инимальн</a:t>
            </a:r>
            <a:r>
              <a:rPr lang="ru-RU" altLang="ru-RU" sz="1400" dirty="0" smtClean="0">
                <a:latin typeface="PF DinDisplay Pro" panose="02000506030000020004" pitchFamily="2" charset="0"/>
              </a:rPr>
              <a:t>ые</a:t>
            </a:r>
            <a:r>
              <a:rPr lang="en-GB" altLang="ru-RU" sz="1400" dirty="0" smtClean="0">
                <a:latin typeface="PF DinDisplay Pro" panose="02000506030000020004" pitchFamily="2" charset="0"/>
              </a:rPr>
              <a:t> плановые показатели</a:t>
            </a:r>
            <a:r>
              <a:rPr lang="ru-RU" altLang="ru-RU" sz="1400" dirty="0" smtClean="0">
                <a:latin typeface="PF DinDisplay Pro" panose="02000506030000020004" pitchFamily="2" charset="0"/>
              </a:rPr>
              <a:t> деятельности концессионера.</a:t>
            </a:r>
            <a:endParaRPr lang="en-GB" altLang="ru-RU" sz="1400" dirty="0">
              <a:latin typeface="PF DinDisplay Pro" panose="02000506030000020004" pitchFamily="2" charset="0"/>
            </a:endParaRPr>
          </a:p>
          <a:p>
            <a:pPr algn="just" eaLnBrk="1"/>
            <a:endParaRPr lang="en-GB" altLang="ru-RU" sz="1200" dirty="0">
              <a:latin typeface="PF DinDisplay Pro" panose="02000506030000020004" pitchFamily="2" charset="0"/>
            </a:endParaRPr>
          </a:p>
        </p:txBody>
      </p:sp>
      <p:sp>
        <p:nvSpPr>
          <p:cNvPr id="4108" name="Rectangle 3100"/>
          <p:cNvSpPr txBox="1">
            <a:spLocks noChangeArrowheads="1"/>
          </p:cNvSpPr>
          <p:nvPr/>
        </p:nvSpPr>
        <p:spPr bwMode="auto">
          <a:xfrm>
            <a:off x="4456234" y="988382"/>
            <a:ext cx="4365452" cy="2470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84" tIns="32142" rIns="64284" bIns="32142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n-GB" altLang="ru-RU" sz="1400" b="1" dirty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К</a:t>
            </a:r>
            <a:r>
              <a:rPr lang="ru-RU" altLang="ru-RU" sz="1400" b="1" dirty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ОНКУРСНАЯ 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ДОКУМЕНТАЦИЯ</a:t>
            </a:r>
            <a:endParaRPr lang="ru-RU" altLang="ru-RU" sz="1400" dirty="0" smtClean="0">
              <a:solidFill>
                <a:schemeClr val="accent5">
                  <a:lumMod val="50000"/>
                </a:schemeClr>
              </a:solidFill>
              <a:latin typeface="PF DinDisplay Pro" panose="02000506030000020004" pitchFamily="2" charset="0"/>
            </a:endParaRPr>
          </a:p>
          <a:p>
            <a:pPr algn="just" eaLnBrk="1">
              <a:spcAft>
                <a:spcPts val="600"/>
              </a:spcAft>
            </a:pP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Проект концессионного соглашения;</a:t>
            </a:r>
          </a:p>
          <a:p>
            <a:pPr algn="just">
              <a:spcAft>
                <a:spcPts val="600"/>
              </a:spcAft>
            </a:pPr>
            <a:r>
              <a:rPr lang="en-GB" altLang="ru-RU" sz="1400" dirty="0" err="1" smtClean="0">
                <a:solidFill>
                  <a:schemeClr val="tx1"/>
                </a:solidFill>
                <a:latin typeface="PF DinDisplay Pro" panose="02000506030000020004" pitchFamily="2" charset="0"/>
              </a:rPr>
              <a:t>Состояние</a:t>
            </a:r>
            <a:r>
              <a:rPr lang="en-GB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 </a:t>
            </a:r>
            <a:r>
              <a:rPr lang="en-GB" altLang="ru-RU" sz="1400" dirty="0" err="1" smtClean="0">
                <a:solidFill>
                  <a:schemeClr val="tx1"/>
                </a:solidFill>
                <a:latin typeface="PF DinDisplay Pro" panose="02000506030000020004" pitchFamily="2" charset="0"/>
              </a:rPr>
              <a:t>объекта</a:t>
            </a: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 (техническое обследование, </a:t>
            </a:r>
            <a:r>
              <a:rPr lang="ru-RU" altLang="ru-RU" sz="1400" dirty="0" err="1" smtClean="0">
                <a:solidFill>
                  <a:schemeClr val="tx1"/>
                </a:solidFill>
                <a:latin typeface="PF DinDisplay Pro" panose="02000506030000020004" pitchFamily="2" charset="0"/>
              </a:rPr>
              <a:t>бух.отчетность</a:t>
            </a: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 и т.д.);</a:t>
            </a:r>
          </a:p>
          <a:p>
            <a:pPr algn="just" eaLnBrk="1">
              <a:spcAft>
                <a:spcPts val="600"/>
              </a:spcAft>
            </a:pP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Задание;</a:t>
            </a:r>
          </a:p>
          <a:p>
            <a:pPr algn="just" eaLnBrk="1">
              <a:spcAft>
                <a:spcPts val="600"/>
              </a:spcAft>
            </a:pPr>
            <a:r>
              <a:rPr lang="en-GB" altLang="ru-RU" sz="1400" dirty="0" err="1" smtClean="0">
                <a:solidFill>
                  <a:schemeClr val="tx1"/>
                </a:solidFill>
                <a:latin typeface="PF DinDisplay Pro" panose="02000506030000020004" pitchFamily="2" charset="0"/>
              </a:rPr>
              <a:t>Минимальн</a:t>
            </a:r>
            <a:r>
              <a:rPr lang="ru-RU" altLang="ru-RU" sz="1400" dirty="0" err="1" smtClean="0">
                <a:solidFill>
                  <a:schemeClr val="tx1"/>
                </a:solidFill>
                <a:latin typeface="PF DinDisplay Pro" panose="02000506030000020004" pitchFamily="2" charset="0"/>
              </a:rPr>
              <a:t>ые</a:t>
            </a: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 </a:t>
            </a:r>
            <a:r>
              <a:rPr lang="en-GB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плановые показатели</a:t>
            </a: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 деятельности;</a:t>
            </a:r>
            <a:r>
              <a:rPr lang="en-GB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 </a:t>
            </a:r>
            <a:endParaRPr lang="en-GB" altLang="ru-RU" sz="1400" dirty="0">
              <a:solidFill>
                <a:schemeClr val="tx1"/>
              </a:solidFill>
              <a:latin typeface="PF DinDisplay Pro" panose="02000506030000020004" pitchFamily="2" charset="0"/>
            </a:endParaRPr>
          </a:p>
          <a:p>
            <a:pPr algn="just" eaLnBrk="1">
              <a:spcAft>
                <a:spcPts val="600"/>
              </a:spcAft>
            </a:pPr>
            <a:r>
              <a:rPr lang="en-GB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Метод регулирования</a:t>
            </a: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;</a:t>
            </a:r>
            <a:endParaRPr lang="en-GB" altLang="ru-RU" sz="1400" dirty="0">
              <a:solidFill>
                <a:schemeClr val="tx1"/>
              </a:solidFill>
              <a:latin typeface="PF DinDisplay Pro" panose="02000506030000020004" pitchFamily="2" charset="0"/>
            </a:endParaRPr>
          </a:p>
          <a:p>
            <a:pPr algn="just" eaLnBrk="1">
              <a:spcAft>
                <a:spcPts val="600"/>
              </a:spcAft>
            </a:pP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Долгосрочные </a:t>
            </a:r>
            <a:r>
              <a:rPr lang="ru-RU" altLang="ru-RU" sz="1400" dirty="0">
                <a:solidFill>
                  <a:schemeClr val="tx1"/>
                </a:solidFill>
                <a:latin typeface="PF DinDisplay Pro" panose="02000506030000020004" pitchFamily="2" charset="0"/>
              </a:rPr>
              <a:t>параметры, не являющиеся критериями </a:t>
            </a: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конкурса;</a:t>
            </a:r>
            <a:endParaRPr lang="ru-RU" altLang="ru-RU" sz="1400" dirty="0">
              <a:solidFill>
                <a:schemeClr val="tx1"/>
              </a:solidFill>
              <a:latin typeface="PF DinDisplay Pro" panose="02000506030000020004" pitchFamily="2" charset="0"/>
            </a:endParaRPr>
          </a:p>
          <a:p>
            <a:pPr algn="just">
              <a:spcAft>
                <a:spcPts val="600"/>
              </a:spcAft>
            </a:pPr>
            <a:r>
              <a:rPr lang="en-GB" altLang="ru-RU" sz="1400" dirty="0" err="1" smtClean="0">
                <a:solidFill>
                  <a:schemeClr val="tx1"/>
                </a:solidFill>
                <a:latin typeface="PF DinDisplay Pro" panose="02000506030000020004" pitchFamily="2" charset="0"/>
              </a:rPr>
              <a:t>Прогноз</a:t>
            </a:r>
            <a:r>
              <a:rPr lang="en-GB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 </a:t>
            </a:r>
            <a:r>
              <a:rPr lang="en-GB" altLang="ru-RU" sz="1400" dirty="0" err="1">
                <a:solidFill>
                  <a:schemeClr val="tx1"/>
                </a:solidFill>
                <a:latin typeface="PF DinDisplay Pro" panose="02000506030000020004" pitchFamily="2" charset="0"/>
              </a:rPr>
              <a:t>полезного</a:t>
            </a:r>
            <a:r>
              <a:rPr lang="en-GB" altLang="ru-RU" sz="1400" dirty="0">
                <a:solidFill>
                  <a:schemeClr val="tx1"/>
                </a:solidFill>
                <a:latin typeface="PF DinDisplay Pro" panose="02000506030000020004" pitchFamily="2" charset="0"/>
              </a:rPr>
              <a:t> отпуска, </a:t>
            </a:r>
            <a:r>
              <a:rPr lang="en-GB" altLang="ru-RU" sz="1400" dirty="0" err="1" smtClean="0">
                <a:solidFill>
                  <a:schemeClr val="tx1"/>
                </a:solidFill>
                <a:latin typeface="PF DinDisplay Pro" panose="02000506030000020004" pitchFamily="2" charset="0"/>
              </a:rPr>
              <a:t>параметр</a:t>
            </a: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ы</a:t>
            </a:r>
            <a:r>
              <a:rPr lang="en-GB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 </a:t>
            </a:r>
            <a:r>
              <a:rPr lang="en-GB" altLang="ru-RU" sz="1400" dirty="0" err="1">
                <a:solidFill>
                  <a:schemeClr val="tx1"/>
                </a:solidFill>
                <a:latin typeface="PF DinDisplay Pro" panose="02000506030000020004" pitchFamily="2" charset="0"/>
              </a:rPr>
              <a:t>расчета</a:t>
            </a:r>
            <a:r>
              <a:rPr lang="en-GB" altLang="ru-RU" sz="1400" dirty="0">
                <a:solidFill>
                  <a:schemeClr val="tx1"/>
                </a:solidFill>
                <a:latin typeface="PF DinDisplay Pro" panose="02000506030000020004" pitchFamily="2" charset="0"/>
              </a:rPr>
              <a:t> </a:t>
            </a:r>
            <a:r>
              <a:rPr lang="en-GB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НВВ</a:t>
            </a: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;</a:t>
            </a:r>
            <a:endParaRPr lang="en-GB" altLang="ru-RU" sz="1400" dirty="0">
              <a:solidFill>
                <a:schemeClr val="tx1"/>
              </a:solidFill>
              <a:latin typeface="PF DinDisplay Pro" panose="02000506030000020004" pitchFamily="2" charset="0"/>
            </a:endParaRPr>
          </a:p>
          <a:p>
            <a:pPr algn="just" eaLnBrk="1">
              <a:spcAft>
                <a:spcPts val="600"/>
              </a:spcAft>
            </a:pPr>
            <a:r>
              <a:rPr lang="en-GB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Предельные </a:t>
            </a:r>
            <a:r>
              <a:rPr lang="en-GB" altLang="ru-RU" sz="1400" dirty="0">
                <a:solidFill>
                  <a:schemeClr val="tx1"/>
                </a:solidFill>
                <a:latin typeface="PF DinDisplay Pro" panose="02000506030000020004" pitchFamily="2" charset="0"/>
              </a:rPr>
              <a:t>значения критериев </a:t>
            </a:r>
            <a:r>
              <a:rPr lang="en-GB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конкурса</a:t>
            </a: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;</a:t>
            </a:r>
            <a:endParaRPr lang="en-GB" altLang="ru-RU" sz="1400" dirty="0">
              <a:solidFill>
                <a:schemeClr val="tx1"/>
              </a:solidFill>
              <a:latin typeface="PF DinDisplay Pro" panose="02000506030000020004" pitchFamily="2" charset="0"/>
            </a:endParaRPr>
          </a:p>
          <a:p>
            <a:pPr algn="just" eaLnBrk="1">
              <a:spcAft>
                <a:spcPts val="600"/>
              </a:spcAft>
            </a:pPr>
            <a:r>
              <a:rPr lang="en-GB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Предельный </a:t>
            </a:r>
            <a:r>
              <a:rPr lang="en-GB" altLang="ru-RU" sz="1400" dirty="0">
                <a:solidFill>
                  <a:schemeClr val="tx1"/>
                </a:solidFill>
                <a:latin typeface="PF DinDisplay Pro" panose="02000506030000020004" pitchFamily="2" charset="0"/>
              </a:rPr>
              <a:t>рост </a:t>
            </a:r>
            <a:r>
              <a:rPr lang="en-GB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НВВ</a:t>
            </a:r>
            <a:r>
              <a:rPr lang="ru-RU" altLang="ru-RU" sz="1400" dirty="0" smtClean="0">
                <a:solidFill>
                  <a:schemeClr val="tx1"/>
                </a:solidFill>
                <a:latin typeface="PF DinDisplay Pro" panose="02000506030000020004" pitchFamily="2" charset="0"/>
              </a:rPr>
              <a:t>.</a:t>
            </a:r>
          </a:p>
        </p:txBody>
      </p:sp>
      <p:sp>
        <p:nvSpPr>
          <p:cNvPr id="4111" name="Rectangle 3105"/>
          <p:cNvSpPr txBox="1">
            <a:spLocks noChangeArrowheads="1"/>
          </p:cNvSpPr>
          <p:nvPr/>
        </p:nvSpPr>
        <p:spPr bwMode="auto">
          <a:xfrm rot="10800000" flipV="1">
            <a:off x="4419990" y="4694612"/>
            <a:ext cx="4301288" cy="1010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84" tIns="32142" rIns="64284" bIns="32142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n-GB" altLang="ru-RU" sz="1400" b="1" dirty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К</a:t>
            </a:r>
            <a:r>
              <a:rPr lang="ru-RU" altLang="ru-RU" sz="1400" b="1" dirty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ОНКУРС</a:t>
            </a:r>
            <a:endParaRPr lang="en-GB" altLang="ru-RU" sz="1400" b="1" dirty="0">
              <a:solidFill>
                <a:schemeClr val="accent5">
                  <a:lumMod val="50000"/>
                </a:schemeClr>
              </a:solidFill>
              <a:latin typeface="PF DinDisplay Pro" panose="02000506030000020004" pitchFamily="2" charset="0"/>
            </a:endParaRPr>
          </a:p>
          <a:p>
            <a:pPr algn="just" eaLnBrk="1">
              <a:spcAft>
                <a:spcPts val="600"/>
              </a:spcAft>
            </a:pPr>
            <a:r>
              <a:rPr lang="ru-RU" altLang="ru-RU" sz="1400" dirty="0" smtClean="0">
                <a:latin typeface="PF DinDisplay Pro" panose="02000506030000020004" pitchFamily="2" charset="0"/>
              </a:rPr>
              <a:t>Рассмотрение заявок; </a:t>
            </a:r>
          </a:p>
          <a:p>
            <a:pPr algn="just" eaLnBrk="1">
              <a:spcAft>
                <a:spcPts val="600"/>
              </a:spcAft>
            </a:pPr>
            <a:r>
              <a:rPr lang="ru-RU" altLang="ru-RU" sz="1400" dirty="0" smtClean="0">
                <a:latin typeface="PF DinDisplay Pro" panose="02000506030000020004" pitchFamily="2" charset="0"/>
              </a:rPr>
              <a:t>Рассмотрение конкурсных предложений; </a:t>
            </a:r>
          </a:p>
          <a:p>
            <a:pPr algn="just" eaLnBrk="1">
              <a:spcAft>
                <a:spcPts val="600"/>
              </a:spcAft>
            </a:pPr>
            <a:r>
              <a:rPr lang="ru-RU" altLang="ru-RU" sz="1400" dirty="0" smtClean="0">
                <a:latin typeface="PF DinDisplay Pro" panose="02000506030000020004" pitchFamily="2" charset="0"/>
              </a:rPr>
              <a:t>Определение победителя на основе  расчета ДВВ.</a:t>
            </a:r>
            <a:endParaRPr lang="en-GB" altLang="ru-RU" sz="1400" dirty="0">
              <a:latin typeface="PF DinDisplay Pro" panose="02000506030000020004" pitchFamily="2" charset="0"/>
            </a:endParaRPr>
          </a:p>
        </p:txBody>
      </p:sp>
      <p:sp>
        <p:nvSpPr>
          <p:cNvPr id="40" name="Rectangle 3090"/>
          <p:cNvSpPr txBox="1">
            <a:spLocks noChangeArrowheads="1"/>
          </p:cNvSpPr>
          <p:nvPr/>
        </p:nvSpPr>
        <p:spPr bwMode="auto">
          <a:xfrm>
            <a:off x="150056" y="6172200"/>
            <a:ext cx="8376999" cy="454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84" tIns="32142" rIns="64284" bIns="32142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eaLnBrk="1"/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ПОДГОТОВКА И ПРОВЕДЕНИЕ </a:t>
            </a:r>
            <a:r>
              <a:rPr lang="en-GB" altLang="ru-RU" sz="1600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КОНКУРС</a:t>
            </a:r>
            <a:r>
              <a:rPr lang="ru-RU" altLang="ru-RU" sz="1600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А СТРОГО РЕГЛАМЕНТИРОВАНЫ ЗАКОНОМ (статьи 22-36, 115-ФЗ)</a:t>
            </a:r>
            <a:endParaRPr lang="en-GB" altLang="ru-RU" sz="1600" b="1" dirty="0">
              <a:solidFill>
                <a:schemeClr val="accent5">
                  <a:lumMod val="50000"/>
                </a:schemeClr>
              </a:solidFill>
              <a:latin typeface="PF DinDisplay Pro" panose="02000506030000020004" pitchFamily="2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122439" y="25538"/>
            <a:ext cx="7200000" cy="646323"/>
          </a:xfrm>
          <a:prstGeom prst="rect">
            <a:avLst/>
          </a:prstGeom>
        </p:spPr>
        <p:txBody>
          <a:bodyPr wrap="square" lIns="91430" tIns="45716" rIns="91430" bIns="45716">
            <a:spAutoFit/>
          </a:bodyPr>
          <a:lstStyle/>
          <a:p>
            <a:r>
              <a:rPr lang="ru-RU" b="1" dirty="0" smtClean="0">
                <a:solidFill>
                  <a:srgbClr val="256D84"/>
                </a:solidFill>
                <a:latin typeface="PF DinDisplay Pro" panose="02000506030000020004" pitchFamily="2" charset="0"/>
                <a:ea typeface="ＭＳ Ｐゴシック" charset="0"/>
                <a:cs typeface="Calibri"/>
              </a:rPr>
              <a:t>ПОДГОТОВКА И ПРОВЕДЕНИЕ КОНЦЕССИОННОГО КОНКУРСА </a:t>
            </a:r>
            <a:r>
              <a:rPr lang="ru-RU" dirty="0" smtClean="0">
                <a:solidFill>
                  <a:srgbClr val="256D84"/>
                </a:solidFill>
                <a:latin typeface="PF DinDisplay Pro" panose="02000506030000020004" pitchFamily="2" charset="0"/>
                <a:ea typeface="ＭＳ Ｐゴシック" charset="0"/>
                <a:cs typeface="Calibri"/>
              </a:rPr>
              <a:t>(тепло-, водоснабжение, водоотведение)</a:t>
            </a:r>
            <a:endParaRPr lang="ru-RU" dirty="0">
              <a:solidFill>
                <a:srgbClr val="256D84"/>
              </a:solidFill>
              <a:latin typeface="PF DinDisplay Pro" panose="02000506030000020004" pitchFamily="2" charset="0"/>
              <a:ea typeface="ＭＳ Ｐゴシック" charset="0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832" y="2480789"/>
            <a:ext cx="3517485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altLang="ru-RU" sz="1400" b="1" dirty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СОГЛАСОВАНИЕ С 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РЭК</a:t>
            </a:r>
            <a:endParaRPr lang="ru-RU" altLang="ru-RU" sz="1400" spc="-40" dirty="0">
              <a:solidFill>
                <a:schemeClr val="accent5">
                  <a:lumMod val="50000"/>
                </a:schemeClr>
              </a:solidFill>
              <a:latin typeface="PF DinDisplay Pro" panose="02000506030000020004" pitchFamily="2" charset="0"/>
            </a:endParaRPr>
          </a:p>
          <a:p>
            <a:pPr algn="just">
              <a:spcAft>
                <a:spcPts val="600"/>
              </a:spcAft>
            </a:pPr>
            <a:r>
              <a:rPr lang="ru-RU" sz="1400" spc="-40" dirty="0" smtClean="0">
                <a:latin typeface="PF DinDisplay Pro" panose="02000506030000020004" pitchFamily="2" charset="0"/>
              </a:rPr>
              <a:t>Долгосрочные параметры, не являющиеся  критериями конкурса, метод регулирования;</a:t>
            </a:r>
          </a:p>
          <a:p>
            <a:pPr algn="just">
              <a:spcAft>
                <a:spcPts val="600"/>
              </a:spcAft>
            </a:pPr>
            <a:r>
              <a:rPr lang="ru-RU" sz="1400" spc="-40" dirty="0" smtClean="0">
                <a:latin typeface="PF DinDisplay Pro" panose="02000506030000020004" pitchFamily="2" charset="0"/>
              </a:rPr>
              <a:t>Предельные значения критериев конкурса и предельный рост НВВ;</a:t>
            </a:r>
          </a:p>
          <a:p>
            <a:pPr algn="just">
              <a:spcAft>
                <a:spcPts val="600"/>
              </a:spcAft>
            </a:pPr>
            <a:r>
              <a:rPr lang="en-GB" altLang="ru-RU" sz="1400" dirty="0" err="1" smtClean="0">
                <a:latin typeface="PF DinDisplay Pro" panose="02000506030000020004" pitchFamily="2" charset="0"/>
              </a:rPr>
              <a:t>Прогноз</a:t>
            </a:r>
            <a:r>
              <a:rPr lang="en-GB" altLang="ru-RU" sz="1400" dirty="0" smtClean="0">
                <a:latin typeface="PF DinDisplay Pro" panose="02000506030000020004" pitchFamily="2" charset="0"/>
              </a:rPr>
              <a:t> </a:t>
            </a:r>
            <a:r>
              <a:rPr lang="en-GB" altLang="ru-RU" sz="1400" dirty="0" err="1" smtClean="0">
                <a:latin typeface="PF DinDisplay Pro" panose="02000506030000020004" pitchFamily="2" charset="0"/>
              </a:rPr>
              <a:t>полезного</a:t>
            </a:r>
            <a:r>
              <a:rPr lang="en-GB" altLang="ru-RU" sz="1400" dirty="0" smtClean="0">
                <a:latin typeface="PF DinDisplay Pro" panose="02000506030000020004" pitchFamily="2" charset="0"/>
              </a:rPr>
              <a:t> отпуска, параметров </a:t>
            </a:r>
            <a:r>
              <a:rPr lang="en-GB" altLang="ru-RU" sz="1400" dirty="0" err="1" smtClean="0">
                <a:latin typeface="PF DinDisplay Pro" panose="02000506030000020004" pitchFamily="2" charset="0"/>
              </a:rPr>
              <a:t>расчета</a:t>
            </a:r>
            <a:r>
              <a:rPr lang="en-GB" altLang="ru-RU" sz="1400" dirty="0" smtClean="0">
                <a:latin typeface="PF DinDisplay Pro" panose="02000506030000020004" pitchFamily="2" charset="0"/>
              </a:rPr>
              <a:t> НВВ</a:t>
            </a:r>
            <a:r>
              <a:rPr lang="ru-RU" altLang="ru-RU" sz="1400" dirty="0" smtClean="0">
                <a:latin typeface="PF DinDisplay Pro" panose="02000506030000020004" pitchFamily="2" charset="0"/>
              </a:rPr>
              <a:t>.</a:t>
            </a:r>
            <a:endParaRPr lang="ru-RU" sz="1400" spc="-40" dirty="0">
              <a:latin typeface="PF DinDisplay Pro" panose="02000506030000020004" pitchFamily="2" charset="0"/>
            </a:endParaRPr>
          </a:p>
        </p:txBody>
      </p:sp>
      <p:sp>
        <p:nvSpPr>
          <p:cNvPr id="37" name="Rectangle 3095"/>
          <p:cNvSpPr>
            <a:spLocks noChangeArrowheads="1"/>
          </p:cNvSpPr>
          <p:nvPr/>
        </p:nvSpPr>
        <p:spPr bwMode="auto">
          <a:xfrm>
            <a:off x="247225" y="2479529"/>
            <a:ext cx="3554951" cy="1828644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64284" tIns="32142" rIns="64284" bIns="32142" anchor="ctr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eaLnBrk="1"/>
            <a:endParaRPr lang="en-GB" altLang="ru-RU" sz="2000">
              <a:latin typeface="Helvetica" pitchFamily="-84" charset="0"/>
            </a:endParaRPr>
          </a:p>
        </p:txBody>
      </p:sp>
      <p:sp>
        <p:nvSpPr>
          <p:cNvPr id="38" name="Rectangle 3095"/>
          <p:cNvSpPr>
            <a:spLocks noChangeArrowheads="1"/>
          </p:cNvSpPr>
          <p:nvPr/>
        </p:nvSpPr>
        <p:spPr bwMode="auto">
          <a:xfrm>
            <a:off x="4407071" y="988382"/>
            <a:ext cx="4414613" cy="3319791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64284" tIns="32142" rIns="64284" bIns="32142" anchor="ctr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eaLnBrk="1"/>
            <a:endParaRPr lang="en-GB" altLang="ru-RU" sz="2000">
              <a:latin typeface="Helvetica" pitchFamily="-8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5761" y="4537093"/>
            <a:ext cx="3528163" cy="35752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7225" y="4509946"/>
            <a:ext cx="3453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chemeClr val="bg1"/>
                </a:solidFill>
              </a:rPr>
              <a:t>ЗАКЛЮЧЕНИЕ </a:t>
            </a:r>
            <a:r>
              <a:rPr lang="ru-RU" altLang="ru-RU" b="1" dirty="0" smtClean="0">
                <a:solidFill>
                  <a:schemeClr val="bg1"/>
                </a:solidFill>
              </a:rPr>
              <a:t>КС</a:t>
            </a:r>
            <a:endParaRPr lang="en-GB" altLang="ru-RU" b="1" dirty="0">
              <a:solidFill>
                <a:schemeClr val="bg1"/>
              </a:solidFill>
            </a:endParaRPr>
          </a:p>
        </p:txBody>
      </p:sp>
      <p:sp>
        <p:nvSpPr>
          <p:cNvPr id="44" name="Rectangle 3095"/>
          <p:cNvSpPr>
            <a:spLocks noChangeArrowheads="1"/>
          </p:cNvSpPr>
          <p:nvPr/>
        </p:nvSpPr>
        <p:spPr bwMode="auto">
          <a:xfrm>
            <a:off x="234932" y="5264188"/>
            <a:ext cx="3628337" cy="389818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64284" tIns="32142" rIns="64284" bIns="32142" anchor="ctr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eaLnBrk="1"/>
            <a:endParaRPr lang="en-GB" altLang="ru-RU" sz="2000">
              <a:latin typeface="Helvetica" pitchFamily="-8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0562" y="5312528"/>
            <a:ext cx="37146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1400" b="1" spc="-20" dirty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ПРОТОКОЛ О РЕЗУЛЬТАТАХ КОНКУРСА</a:t>
            </a:r>
            <a:endParaRPr lang="en-GB" altLang="ru-RU" sz="1400" b="1" spc="-20" dirty="0">
              <a:solidFill>
                <a:schemeClr val="accent5">
                  <a:lumMod val="50000"/>
                </a:schemeClr>
              </a:solidFill>
              <a:latin typeface="PF DinDisplay Pro" panose="02000506030000020004" pitchFamily="2" charset="0"/>
            </a:endParaRPr>
          </a:p>
        </p:txBody>
      </p:sp>
      <p:sp>
        <p:nvSpPr>
          <p:cNvPr id="45" name="Rectangle 3095"/>
          <p:cNvSpPr>
            <a:spLocks noChangeArrowheads="1"/>
          </p:cNvSpPr>
          <p:nvPr/>
        </p:nvSpPr>
        <p:spPr bwMode="auto">
          <a:xfrm>
            <a:off x="4338555" y="4643105"/>
            <a:ext cx="4414615" cy="1261936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64284" tIns="32142" rIns="64284" bIns="32142" anchor="ctr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eaLnBrk="1"/>
            <a:endParaRPr lang="en-GB" altLang="ru-RU" sz="2000">
              <a:latin typeface="Helvetica" pitchFamily="-84" charset="0"/>
            </a:endParaRPr>
          </a:p>
        </p:txBody>
      </p:sp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97329"/>
            <a:ext cx="9144000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38556" y="6367749"/>
            <a:ext cx="678774" cy="42737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605200" y="6488118"/>
            <a:ext cx="3417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04A88A7-2DD6-8B4E-9583-A8260EF5A7DF}" type="slidenum">
              <a:rPr lang="en-US" sz="1200">
                <a:solidFill>
                  <a:schemeClr val="accent5">
                    <a:lumMod val="50000"/>
                  </a:schemeClr>
                </a:solidFill>
              </a:rPr>
              <a:pPr/>
              <a:t>5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84183" y="1233889"/>
            <a:ext cx="221444" cy="996500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84181" y="2996587"/>
            <a:ext cx="221445" cy="996505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3984182" y="5073566"/>
            <a:ext cx="157505" cy="62215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3579" y="4438080"/>
            <a:ext cx="954108" cy="14373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4255" y="5013272"/>
            <a:ext cx="939833" cy="12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071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0911"/>
            <a:ext cx="9144000" cy="11098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00095" y="1223666"/>
            <a:ext cx="5143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PF DinDisplay Pro" panose="02000506030000020004" pitchFamily="2" charset="0"/>
              </a:rPr>
              <a:t>НОРМЫ ЗАКОНА</a:t>
            </a:r>
            <a:endParaRPr lang="ru-RU" b="1" dirty="0">
              <a:solidFill>
                <a:schemeClr val="bg1"/>
              </a:solidFill>
              <a:latin typeface="PF DinDisplay Pro" panose="02000506030000020004" pitchFamily="2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4371" y="6350935"/>
            <a:ext cx="705478" cy="444190"/>
          </a:xfrm>
          <a:prstGeom prst="rect">
            <a:avLst/>
          </a:prstGeom>
        </p:spPr>
      </p:pic>
      <p:sp>
        <p:nvSpPr>
          <p:cNvPr id="36" name="Номер слайда 13"/>
          <p:cNvSpPr txBox="1">
            <a:spLocks/>
          </p:cNvSpPr>
          <p:nvPr/>
        </p:nvSpPr>
        <p:spPr>
          <a:xfrm>
            <a:off x="7854587" y="6368428"/>
            <a:ext cx="1219200" cy="366712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04A88A7-2DD6-8B4E-9583-A8260EF5A7DF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81339" y="12323"/>
            <a:ext cx="6698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PF DinDisplay Pro" panose="02000506030000020004" pitchFamily="2" charset="0"/>
              </a:rPr>
              <a:t>ПЛАН РАБОТ ПО ПОДГОТОВКЕ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PF DinDisplay Pro" panose="02000506030000020004" pitchFamily="2" charset="0"/>
              </a:rPr>
              <a:t>КОНКУРСНОЙ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PF DinDisplay Pro" panose="02000506030000020004" pitchFamily="2" charset="0"/>
              </a:rPr>
              <a:t>ДОКУМЕНТАЦИИ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59955569"/>
              </p:ext>
            </p:extLst>
          </p:nvPr>
        </p:nvGraphicFramePr>
        <p:xfrm>
          <a:off x="273050" y="1020023"/>
          <a:ext cx="8597900" cy="5032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843"/>
                <a:gridCol w="8186057"/>
              </a:tblGrid>
              <a:tr h="0"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Наименование и основное содержание документа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50215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997"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Техническая документация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764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Техническое обследование объекта концессионного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соглашения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28654" marR="28654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752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Подготовка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Задания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28654" marR="28654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Расчет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минимальных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плановых показателей деятельности концессионера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184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Составление перечня неисполненных технических заданий по подключениям с определением источников их финансирования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имущества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Подготовка технико-экономического описания объекта КС и иного передаваемого концессионеру имущества,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составление перечня правоустанавливающих документов 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гос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. регистрация имущества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Составление перечня имущества за исключением объекта соглашения и иного передаваемого концессионеру имущества (земельные участки, незавершенное строительство, интеллектуальная собственность)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13"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Финансовая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документация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09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Разработка тарифной модели и определение долгосрочных параметров деятельности концессионера на основе тарифной модели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9429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Разработка финансовой модели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405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marR="0" indent="0" algn="l" defTabSz="457154" rtl="0" eaLnBrk="1" fontAlgn="auto" latinLnBrk="0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Определения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перечня задолженности муниципального предприятия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условий ее погашения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222">
                <a:tc gridSpan="2">
                  <a:txBody>
                    <a:bodyPr/>
                    <a:lstStyle/>
                    <a:p>
                      <a:pPr marL="177800" indent="0"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Подготовка конкурсной документации и проекта концессионного соглашения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95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Проект концессионного соглашения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13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 algn="l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Подготовка конкурсной документации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54" marR="28654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20265"/>
            <a:ext cx="9144000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2532" y="6231984"/>
            <a:ext cx="8647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ОТВЕТСТВЕННЫЕ ЛИЦА: ОРГАН МЕСТНОГО САМОУПРАВЛЕНИЯ, 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PF DinDisplay Pro" panose="02000506030000020004" pitchFamily="2" charset="0"/>
              </a:rPr>
              <a:t>МУП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PF DinDisplay Pro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525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0911"/>
            <a:ext cx="9144000" cy="11098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00095" y="1223666"/>
            <a:ext cx="5143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PF DinDisplay Pro" panose="02000506030000020004" pitchFamily="2" charset="0"/>
              </a:rPr>
              <a:t>НОРМЫ ЗАКОНА</a:t>
            </a:r>
            <a:endParaRPr lang="ru-RU" b="1" dirty="0">
              <a:solidFill>
                <a:schemeClr val="bg1"/>
              </a:solidFill>
              <a:latin typeface="PF DinDisplay Pro" panose="02000506030000020004" pitchFamily="2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4371" y="6350935"/>
            <a:ext cx="705478" cy="444190"/>
          </a:xfrm>
          <a:prstGeom prst="rect">
            <a:avLst/>
          </a:prstGeom>
        </p:spPr>
      </p:pic>
      <p:sp>
        <p:nvSpPr>
          <p:cNvPr id="36" name="Номер слайда 13"/>
          <p:cNvSpPr txBox="1">
            <a:spLocks/>
          </p:cNvSpPr>
          <p:nvPr/>
        </p:nvSpPr>
        <p:spPr>
          <a:xfrm>
            <a:off x="7854587" y="6368428"/>
            <a:ext cx="1219200" cy="366712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04A88A7-2DD6-8B4E-9583-A8260EF5A7DF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81339" y="12323"/>
            <a:ext cx="6698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PF DinDisplay Pro" panose="02000506030000020004" pitchFamily="2" charset="0"/>
              </a:rPr>
              <a:t>ДОРОЖНАЯ КАРТА ПО ПОДГОТОВКЕ КОНЦЕССИОННОГО КОНКУРСА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34730873"/>
              </p:ext>
            </p:extLst>
          </p:nvPr>
        </p:nvGraphicFramePr>
        <p:xfrm>
          <a:off x="144153" y="839972"/>
          <a:ext cx="8855696" cy="4841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926"/>
                <a:gridCol w="4893934"/>
                <a:gridCol w="3703836"/>
              </a:tblGrid>
              <a:tr h="329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Мероприятие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Ответственный исполнитель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5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1.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Создание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Центра ГЧП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Правительство субъекта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РФ,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орган местного самоуправления</a:t>
                      </a:r>
                      <a:endParaRPr lang="ru-RU" sz="1400" baseline="0" dirty="0" smtClean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29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2.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Организация разработки конкурсной документации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Орган местного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самоуправления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29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3.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2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Утверждение максимального размера</a:t>
                      </a:r>
                      <a:r>
                        <a:rPr lang="ru-RU" sz="1400" spc="-2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субсидий</a:t>
                      </a:r>
                      <a:r>
                        <a:rPr lang="ru-RU" sz="1400" spc="-2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spc="-20" dirty="0" err="1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концедента</a:t>
                      </a:r>
                      <a:r>
                        <a:rPr lang="ru-RU" sz="1400" spc="-2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на эксплуатацию, строительство, платы </a:t>
                      </a:r>
                      <a:r>
                        <a:rPr lang="ru-RU" sz="1400" spc="-20" dirty="0" err="1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концедента</a:t>
                      </a:r>
                      <a:r>
                        <a:rPr lang="ru-RU" sz="1400" spc="-2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,</a:t>
                      </a:r>
                      <a:r>
                        <a:rPr lang="ru-RU" sz="1400" spc="-2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на погашение задолженности , предоставление</a:t>
                      </a:r>
                      <a:r>
                        <a:rPr lang="ru-RU" sz="1400" spc="-2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spc="-2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бюджетных </a:t>
                      </a:r>
                      <a:r>
                        <a:rPr lang="ru-RU" sz="1400" spc="-2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гарантий</a:t>
                      </a:r>
                      <a:endParaRPr lang="ru-RU" sz="1400" spc="-2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Представительный орган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местного самоуправления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29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4.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Утверждение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субсидий, налоговых льгот субъекта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РФ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концеденту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Министерство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финансов,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Законодательный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орган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субъекта РФ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29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5.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Расчет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индекса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роста платы граждан за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коммунальные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услуги с учетом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концессии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и согласование превышения такого индекса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(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при необходимости)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РЭК,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Представительные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органы местного самоуправления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47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6.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Согласование метода регулирования, предельных значений критериев конкурса,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тарифных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параметров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РЭК,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Уполномоченный орган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исполнительной власти субъекта РФ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01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7.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Принятие решения о заключении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КС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и объявление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конкурса,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включение с состав конкурсной комиссии представителей органов власти субъекта РФ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Орган местного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самоуправления, органы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власти субъекта РФ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4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8.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Заключение концессионного соглашения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Орган местного самоуправления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331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0911"/>
            <a:ext cx="9144000" cy="11098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00095" y="1223666"/>
            <a:ext cx="5143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PF DinDisplay Pro" panose="02000506030000020004" pitchFamily="2" charset="0"/>
              </a:rPr>
              <a:t>НОРМЫ ЗАКОНА</a:t>
            </a:r>
            <a:endParaRPr lang="ru-RU" b="1" dirty="0">
              <a:solidFill>
                <a:schemeClr val="bg1"/>
              </a:solidFill>
              <a:latin typeface="PF DinDisplay Pro" panose="02000506030000020004" pitchFamily="2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4371" y="6350935"/>
            <a:ext cx="705478" cy="444190"/>
          </a:xfrm>
          <a:prstGeom prst="rect">
            <a:avLst/>
          </a:prstGeom>
        </p:spPr>
      </p:pic>
      <p:sp>
        <p:nvSpPr>
          <p:cNvPr id="36" name="Номер слайда 13"/>
          <p:cNvSpPr txBox="1">
            <a:spLocks/>
          </p:cNvSpPr>
          <p:nvPr/>
        </p:nvSpPr>
        <p:spPr>
          <a:xfrm>
            <a:off x="7854587" y="6368428"/>
            <a:ext cx="1219200" cy="366712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04A88A7-2DD6-8B4E-9583-A8260EF5A7DF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81339" y="118023"/>
            <a:ext cx="669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PF DinDisplay Pro" panose="02000506030000020004" pitchFamily="2" charset="0"/>
              </a:rPr>
              <a:t>ДОРОЖНАЯ КАРТА КОНЦЕССИОННОГО КОНКУРСА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4089458"/>
              </p:ext>
            </p:extLst>
          </p:nvPr>
        </p:nvGraphicFramePr>
        <p:xfrm>
          <a:off x="181778" y="1223666"/>
          <a:ext cx="8736376" cy="4387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149"/>
                <a:gridCol w="6180463"/>
                <a:gridCol w="2131764"/>
              </a:tblGrid>
              <a:tr h="272584">
                <a:tc>
                  <a:txBody>
                    <a:bodyPr/>
                    <a:lstStyle/>
                    <a:p>
                      <a:pPr algn="ctr" fontAlgn="b"/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ЭТАПЫ КОНКУРСА</a:t>
                      </a:r>
                      <a:r>
                        <a:rPr lang="ru-RU" sz="135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35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(№ 115-ФЗ)</a:t>
                      </a:r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СРОКИ</a:t>
                      </a:r>
                      <a:endParaRPr lang="ru-RU" sz="1350" b="1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7202">
                <a:tc>
                  <a:txBody>
                    <a:bodyPr/>
                    <a:lstStyle/>
                    <a:p>
                      <a:pPr marL="180000" lvl="1" algn="ctr" fontAlgn="b"/>
                      <a:r>
                        <a:rPr lang="ru-RU" sz="13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1.</a:t>
                      </a:r>
                      <a:endParaRPr lang="ru-RU" sz="1350" b="1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Сообщение </a:t>
                      </a:r>
                      <a:r>
                        <a:rPr lang="ru-RU" sz="135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 проведении </a:t>
                      </a: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конкурса (ст.</a:t>
                      </a:r>
                      <a:r>
                        <a:rPr lang="ru-RU" sz="135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26)</a:t>
                      </a:r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 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----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247">
                <a:tc>
                  <a:txBody>
                    <a:bodyPr/>
                    <a:lstStyle/>
                    <a:p>
                      <a:pPr marL="180000" lvl="1" algn="ctr" fontAlgn="b"/>
                      <a:r>
                        <a:rPr lang="ru-RU" sz="13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2.</a:t>
                      </a:r>
                      <a:endParaRPr lang="ru-RU" sz="1350" b="1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Предоставление заявок (ст.</a:t>
                      </a:r>
                      <a:r>
                        <a:rPr lang="ru-RU" sz="135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27)</a:t>
                      </a:r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≥ 30 раб. </a:t>
                      </a:r>
                      <a:r>
                        <a:rPr lang="ru-RU" sz="1400" b="0" u="none" strike="noStrike" dirty="0" err="1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дн</a:t>
                      </a:r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. с даты 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окончания этапа 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9271">
                <a:tc>
                  <a:txBody>
                    <a:bodyPr/>
                    <a:lstStyle/>
                    <a:p>
                      <a:pPr marL="180000" lvl="1" algn="ctr" fontAlgn="b"/>
                      <a:r>
                        <a:rPr lang="ru-RU" sz="13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3.</a:t>
                      </a:r>
                      <a:endParaRPr lang="ru-RU" sz="1350" b="1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Вскрытие </a:t>
                      </a:r>
                      <a:r>
                        <a:rPr lang="ru-RU" sz="135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конвертов с </a:t>
                      </a: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заявками, </a:t>
                      </a:r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протокол вскрытия</a:t>
                      </a:r>
                    </a:p>
                    <a:p>
                      <a:pPr marL="180000" lvl="1" algn="l" fontAlgn="b"/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350" b="1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конвертов с </a:t>
                      </a:r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заявками</a:t>
                      </a: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(ст. 28) </a:t>
                      </a:r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 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1 раб. </a:t>
                      </a:r>
                      <a:r>
                        <a:rPr lang="ru-RU" sz="14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дн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642">
                <a:tc>
                  <a:txBody>
                    <a:bodyPr/>
                    <a:lstStyle/>
                    <a:p>
                      <a:pPr marL="180000" lvl="1" algn="ctr" fontAlgn="b"/>
                      <a:r>
                        <a:rPr lang="ru-RU" sz="13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4.</a:t>
                      </a:r>
                      <a:endParaRPr lang="ru-RU" sz="1350" b="1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Проведение </a:t>
                      </a:r>
                      <a:r>
                        <a:rPr lang="ru-RU" sz="135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предварительного отбора участников конкурса, </a:t>
                      </a:r>
                      <a:endParaRPr lang="ru-RU" sz="1350" b="0" u="none" strike="noStrike" dirty="0" smtClean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  <a:p>
                      <a:pPr marL="180000" lvl="1" algn="just" fontAlgn="b"/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протокол </a:t>
                      </a:r>
                      <a:r>
                        <a:rPr lang="ru-RU" sz="1350" b="1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проведения предварительного </a:t>
                      </a:r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отбора </a:t>
                      </a: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(ст.</a:t>
                      </a:r>
                      <a:r>
                        <a:rPr lang="ru-RU" sz="135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29)</a:t>
                      </a:r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 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10 раб. </a:t>
                      </a:r>
                      <a:r>
                        <a:rPr lang="ru-RU" sz="1400" b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дн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2128">
                <a:tc>
                  <a:txBody>
                    <a:bodyPr/>
                    <a:lstStyle/>
                    <a:p>
                      <a:pPr marL="180000" lvl="1" algn="ctr" fontAlgn="b"/>
                      <a:r>
                        <a:rPr lang="ru-RU" sz="13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5.</a:t>
                      </a:r>
                      <a:endParaRPr lang="ru-RU" sz="1350" b="1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Направление </a:t>
                      </a:r>
                      <a:r>
                        <a:rPr lang="ru-RU" sz="135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уведомления участникам о </a:t>
                      </a:r>
                      <a:endParaRPr lang="ru-RU" sz="1350" b="0" u="none" strike="noStrike" dirty="0" smtClean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  <a:p>
                      <a:pPr marL="180000" lvl="1" algn="l" fontAlgn="b"/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представлении </a:t>
                      </a:r>
                      <a:r>
                        <a:rPr lang="ru-RU" sz="135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конкурсных </a:t>
                      </a: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предложений (ст. 29)</a:t>
                      </a:r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≤3 раб </a:t>
                      </a:r>
                      <a:r>
                        <a:rPr lang="ru-RU" sz="1400" b="0" u="none" strike="noStrike" dirty="0" err="1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дн</a:t>
                      </a:r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. с даты окончания этапа 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4 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4581">
                <a:tc>
                  <a:txBody>
                    <a:bodyPr/>
                    <a:lstStyle/>
                    <a:p>
                      <a:pPr marL="180000" lvl="1" algn="ctr" fontAlgn="b"/>
                      <a:r>
                        <a:rPr lang="ru-RU" sz="13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6.</a:t>
                      </a:r>
                      <a:endParaRPr lang="ru-RU" sz="1350" b="1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Предоставление </a:t>
                      </a:r>
                      <a:r>
                        <a:rPr lang="ru-RU" sz="135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конкурсных </a:t>
                      </a: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предложений (ст.</a:t>
                      </a:r>
                      <a:r>
                        <a:rPr lang="ru-RU" sz="135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30)</a:t>
                      </a:r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 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≥60 раб.</a:t>
                      </a:r>
                      <a:r>
                        <a:rPr lang="ru-RU" sz="14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b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дн</a:t>
                      </a:r>
                      <a:r>
                        <a:rPr lang="ru-RU" sz="14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. с даты окончания этапа 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4906">
                <a:tc>
                  <a:txBody>
                    <a:bodyPr/>
                    <a:lstStyle/>
                    <a:p>
                      <a:pPr marL="180000" lvl="1" algn="ctr" fontAlgn="b"/>
                      <a:r>
                        <a:rPr lang="ru-RU" sz="13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7.</a:t>
                      </a:r>
                      <a:endParaRPr lang="ru-RU" sz="1350" b="1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Вскрытие </a:t>
                      </a:r>
                      <a:r>
                        <a:rPr lang="ru-RU" sz="135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конвертов с конкурсными предложениями, </a:t>
                      </a:r>
                      <a:endParaRPr lang="ru-RU" sz="1350" b="0" u="none" strike="noStrike" dirty="0" smtClean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  <a:p>
                      <a:pPr marL="180000" lvl="1" algn="l" fontAlgn="b"/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протокол </a:t>
                      </a:r>
                      <a:r>
                        <a:rPr lang="ru-RU" sz="1350" b="1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вскрытия конвертов с конкурсными </a:t>
                      </a:r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предложениями</a:t>
                      </a: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(ст. 31)</a:t>
                      </a:r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 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1 раб.</a:t>
                      </a:r>
                      <a:r>
                        <a:rPr lang="ru-RU" sz="14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b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дн</a:t>
                      </a:r>
                      <a:r>
                        <a:rPr lang="ru-RU" sz="14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9271">
                <a:tc>
                  <a:txBody>
                    <a:bodyPr/>
                    <a:lstStyle/>
                    <a:p>
                      <a:pPr marL="180000" lvl="1" algn="ctr" fontAlgn="b"/>
                      <a:r>
                        <a:rPr lang="ru-RU" sz="13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8.</a:t>
                      </a:r>
                      <a:endParaRPr lang="ru-RU" sz="1350" b="1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Рассмотрение </a:t>
                      </a:r>
                      <a:r>
                        <a:rPr lang="ru-RU" sz="135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конкурсных предложений</a:t>
                      </a:r>
                      <a:r>
                        <a:rPr lang="ru-RU" sz="1350" b="1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, </a:t>
                      </a:r>
                      <a:endParaRPr lang="ru-RU" sz="1350" b="1" u="none" strike="noStrike" dirty="0" smtClean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  <a:p>
                      <a:pPr marL="180000" lvl="1" algn="l" fontAlgn="b"/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протокол </a:t>
                      </a:r>
                      <a:r>
                        <a:rPr lang="ru-RU" sz="1350" b="1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оценки конкурсных предложений </a:t>
                      </a: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(ст. 32,33)</a:t>
                      </a:r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 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30 раб.</a:t>
                      </a:r>
                      <a:r>
                        <a:rPr lang="ru-RU" sz="14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</a:t>
                      </a:r>
                      <a:r>
                        <a:rPr lang="ru-RU" sz="1400" b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дн</a:t>
                      </a:r>
                      <a:r>
                        <a:rPr lang="ru-RU" sz="14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984">
                <a:tc>
                  <a:txBody>
                    <a:bodyPr/>
                    <a:lstStyle/>
                    <a:p>
                      <a:pPr marL="180000" lvl="1" algn="ctr" fontAlgn="b"/>
                      <a:r>
                        <a:rPr lang="ru-RU" sz="13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9</a:t>
                      </a:r>
                      <a:endParaRPr lang="ru-RU" sz="1350" b="1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Подписание </a:t>
                      </a:r>
                      <a:r>
                        <a:rPr lang="ru-RU" sz="1350" b="1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протокола о результатах </a:t>
                      </a:r>
                      <a:r>
                        <a:rPr lang="ru-RU" sz="135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конкурса </a:t>
                      </a: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(ст. 34) </a:t>
                      </a:r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≤ 5 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раб. </a:t>
                      </a:r>
                      <a:r>
                        <a:rPr lang="ru-RU" sz="1400" b="0" u="none" strike="noStrike" dirty="0" err="1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дн</a:t>
                      </a:r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. с даты 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/>
                      </a:r>
                      <a:b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</a:b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окончания </a:t>
                      </a:r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этапа 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3203">
                <a:tc>
                  <a:txBody>
                    <a:bodyPr/>
                    <a:lstStyle/>
                    <a:p>
                      <a:pPr marL="180000" lvl="1" algn="ctr" fontAlgn="b"/>
                      <a:r>
                        <a:rPr lang="ru-RU" sz="13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10.</a:t>
                      </a:r>
                      <a:endParaRPr lang="ru-RU" sz="1350" b="1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Опубликование </a:t>
                      </a:r>
                      <a:r>
                        <a:rPr lang="ru-RU" sz="135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сообщения о результатах проведения </a:t>
                      </a: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конкурса </a:t>
                      </a:r>
                      <a:b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</a:br>
                      <a:r>
                        <a:rPr lang="ru-RU" sz="135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(ст.</a:t>
                      </a:r>
                      <a:r>
                        <a:rPr lang="ru-RU" sz="135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 35)</a:t>
                      </a:r>
                      <a:endParaRPr lang="ru-RU" sz="135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≤15 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раб. </a:t>
                      </a:r>
                      <a:r>
                        <a:rPr lang="ru-RU" sz="1400" b="0" u="none" strike="noStrike" dirty="0" err="1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дн</a:t>
                      </a:r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. 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с </a:t>
                      </a:r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даты окончания этапа </a:t>
                      </a:r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PF DinDisplay Pro" panose="02000506030000020004" pitchFamily="2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PF DinDisplay Pro" panose="02000506030000020004" pitchFamily="2" charset="0"/>
                      </a:endParaRPr>
                    </a:p>
                  </a:txBody>
                  <a:tcPr marL="5498" marR="5498" marT="5498" marB="0">
                    <a:lnL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47841" y="5743936"/>
            <a:ext cx="1541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155</a:t>
            </a:r>
            <a:r>
              <a:rPr lang="ru-RU" sz="1400" b="1" dirty="0" smtClean="0"/>
              <a:t> раб. </a:t>
            </a:r>
            <a:r>
              <a:rPr lang="ru-RU" sz="1400" b="1" dirty="0" err="1" smtClean="0"/>
              <a:t>дн</a:t>
            </a:r>
            <a:r>
              <a:rPr lang="ru-RU" sz="1400" b="1" dirty="0" smtClean="0"/>
              <a:t>.</a:t>
            </a:r>
            <a:r>
              <a:rPr lang="en-US" sz="1400" b="1" dirty="0" smtClean="0"/>
              <a:t> </a:t>
            </a:r>
            <a:endParaRPr lang="ru-RU" sz="1400" b="1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832772" y="5705666"/>
            <a:ext cx="2043629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368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90911"/>
            <a:ext cx="9144000" cy="11098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00095" y="1223666"/>
            <a:ext cx="5143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PF DinDisplay Pro" panose="02000506030000020004" pitchFamily="2" charset="0"/>
              </a:rPr>
              <a:t>НОРМЫ ЗАКОНА</a:t>
            </a:r>
            <a:endParaRPr lang="ru-RU" b="1" dirty="0">
              <a:solidFill>
                <a:schemeClr val="bg1"/>
              </a:solidFill>
              <a:latin typeface="PF DinDisplay Pro" panose="02000506030000020004" pitchFamily="2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4371" y="6350935"/>
            <a:ext cx="705478" cy="444190"/>
          </a:xfrm>
          <a:prstGeom prst="rect">
            <a:avLst/>
          </a:prstGeom>
        </p:spPr>
      </p:pic>
      <p:sp>
        <p:nvSpPr>
          <p:cNvPr id="36" name="Номер слайда 13"/>
          <p:cNvSpPr txBox="1">
            <a:spLocks/>
          </p:cNvSpPr>
          <p:nvPr/>
        </p:nvSpPr>
        <p:spPr>
          <a:xfrm>
            <a:off x="7854587" y="6368428"/>
            <a:ext cx="1219200" cy="366712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04A88A7-2DD6-8B4E-9583-A8260EF5A7DF}" type="slidenum">
              <a:rPr lang="en-US" smtClean="0">
                <a:solidFill>
                  <a:schemeClr val="accent5">
                    <a:lumMod val="50000"/>
                  </a:schemeClr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433952" y="521888"/>
          <a:ext cx="8306428" cy="4654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1732701" y="5122941"/>
            <a:ext cx="5818909" cy="1092530"/>
          </a:xfrm>
          <a:prstGeom prst="roundRect">
            <a:avLst/>
          </a:prstGeom>
          <a:blipFill>
            <a:blip r:embed="rId9"/>
            <a:stretch>
              <a:fillRect/>
            </a:stretch>
          </a:blipFill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ТАРИФНОЕ РЕГУЛИРОВАНИЕ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Правая фигурная скобка 12"/>
          <p:cNvSpPr/>
          <p:nvPr/>
        </p:nvSpPr>
        <p:spPr>
          <a:xfrm rot="5400000">
            <a:off x="4385466" y="639522"/>
            <a:ext cx="510639" cy="8413667"/>
          </a:xfrm>
          <a:prstGeom prst="rightBrac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181339" y="-33305"/>
            <a:ext cx="7200000" cy="646323"/>
          </a:xfrm>
          <a:prstGeom prst="rect">
            <a:avLst/>
          </a:prstGeom>
        </p:spPr>
        <p:txBody>
          <a:bodyPr wrap="square" lIns="91430" tIns="45716" rIns="91430" bIns="45716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PF DinDisplay Pro Medium"/>
                <a:ea typeface="ＭＳ Ｐゴシック" charset="0"/>
                <a:cs typeface="Calibri"/>
              </a:rPr>
              <a:t>СХЕМА ИНВЕСТИЦИОННОГО ПЛАНИРОВАНИЯ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PF DinDisplay Pro"/>
                <a:ea typeface="ＭＳ Ｐゴシック" charset="0"/>
                <a:cs typeface="Calibri"/>
              </a:rPr>
              <a:t>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PF DinDisplay Pro"/>
                <a:ea typeface="ＭＳ Ｐゴシック" charset="0"/>
                <a:cs typeface="Calibri"/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PF DinDisplay Pro"/>
                <a:ea typeface="ＭＳ Ｐゴシック" charset="0"/>
                <a:cs typeface="Calibri"/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PF DinDisplay Pro Medium"/>
                <a:ea typeface="ＭＳ Ｐゴシック" charset="0"/>
                <a:cs typeface="Calibri"/>
              </a:rPr>
              <a:t>В СФЕРЕ ОБРАЩЕНИЯ С ОТХОДАМИ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PF DinDisplay Pro"/>
                <a:ea typeface="ＭＳ Ｐゴシック" charset="0"/>
                <a:cs typeface="Calibri"/>
              </a:rPr>
              <a:t> 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  <a:latin typeface="PF DinDisplay Pro Medium"/>
              <a:ea typeface="ＭＳ Ｐゴシック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68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14495</TotalTime>
  <Words>1533</Words>
  <Application>Microsoft Office PowerPoint</Application>
  <PresentationFormat>Экран (4:3)</PresentationFormat>
  <Paragraphs>250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Регулирование тарифов</dc:title>
  <dc:creator>Алексей Макрушин</dc:creator>
  <cp:lastModifiedBy>ПКПК</cp:lastModifiedBy>
  <cp:revision>721</cp:revision>
  <cp:lastPrinted>2015-11-09T15:51:22Z</cp:lastPrinted>
  <dcterms:created xsi:type="dcterms:W3CDTF">2011-12-14T12:29:38Z</dcterms:created>
  <dcterms:modified xsi:type="dcterms:W3CDTF">2015-12-10T08:01:28Z</dcterms:modified>
</cp:coreProperties>
</file>